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71" r:id="rId5"/>
    <p:sldId id="260" r:id="rId6"/>
    <p:sldId id="273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2" r:id="rId15"/>
  </p:sldIdLst>
  <p:sldSz cx="10688638" cy="7562850"/>
  <p:notesSz cx="6797675" cy="9926638"/>
  <p:defaultTextStyle>
    <a:defPPr>
      <a:defRPr lang="fi-FI"/>
    </a:defPPr>
    <a:lvl1pPr marL="0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71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41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11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083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354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624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8894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165" algn="l" defTabSz="52127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AF6D4E-3B37-4164-86CA-8C8047E86566}" v="195" dt="2019-06-07T09:00:03.977"/>
    <p1510:client id="{9298A880-A147-4F00-99F5-87DBDBED6366}" v="25" dt="2019-06-07T11:13:49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98" autoAdjust="0"/>
  </p:normalViewPr>
  <p:slideViewPr>
    <p:cSldViewPr snapToObjects="1">
      <p:cViewPr varScale="1">
        <p:scale>
          <a:sx n="100" d="100"/>
          <a:sy n="100" d="100"/>
        </p:scale>
        <p:origin x="1428" y="90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0535490128951267E-2"/>
          <c:y val="2.8500658877798048E-2"/>
          <c:w val="0.94134856784206322"/>
          <c:h val="0.6823455222278757"/>
        </c:manualLayout>
      </c:layout>
      <c:lineChart>
        <c:grouping val="standard"/>
        <c:varyColors val="0"/>
        <c:ser>
          <c:idx val="0"/>
          <c:order val="0"/>
          <c:tx>
            <c:strRef>
              <c:f>Taul2!$S$1</c:f>
              <c:strCache>
                <c:ptCount val="1"/>
                <c:pt idx="0">
                  <c:v>Työllisyys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Taul2!$R$2:$R$144</c:f>
              <c:numCache>
                <c:formatCode>m/d/yyyy</c:formatCode>
                <c:ptCount val="143"/>
                <c:pt idx="0">
                  <c:v>40695</c:v>
                </c:pt>
                <c:pt idx="1">
                  <c:v>40725</c:v>
                </c:pt>
                <c:pt idx="2">
                  <c:v>40756</c:v>
                </c:pt>
                <c:pt idx="3">
                  <c:v>40787</c:v>
                </c:pt>
                <c:pt idx="4">
                  <c:v>40817</c:v>
                </c:pt>
                <c:pt idx="5">
                  <c:v>40848</c:v>
                </c:pt>
                <c:pt idx="6">
                  <c:v>40878</c:v>
                </c:pt>
                <c:pt idx="7">
                  <c:v>40909</c:v>
                </c:pt>
                <c:pt idx="8">
                  <c:v>40940</c:v>
                </c:pt>
                <c:pt idx="9">
                  <c:v>40969</c:v>
                </c:pt>
                <c:pt idx="10">
                  <c:v>41000</c:v>
                </c:pt>
                <c:pt idx="11">
                  <c:v>41030</c:v>
                </c:pt>
                <c:pt idx="12">
                  <c:v>41061</c:v>
                </c:pt>
                <c:pt idx="13">
                  <c:v>41091</c:v>
                </c:pt>
                <c:pt idx="14">
                  <c:v>41122</c:v>
                </c:pt>
                <c:pt idx="15">
                  <c:v>41153</c:v>
                </c:pt>
                <c:pt idx="16">
                  <c:v>41183</c:v>
                </c:pt>
                <c:pt idx="17">
                  <c:v>41214</c:v>
                </c:pt>
                <c:pt idx="18">
                  <c:v>41244</c:v>
                </c:pt>
                <c:pt idx="19">
                  <c:v>41275</c:v>
                </c:pt>
                <c:pt idx="20">
                  <c:v>41306</c:v>
                </c:pt>
                <c:pt idx="21">
                  <c:v>41334</c:v>
                </c:pt>
                <c:pt idx="22">
                  <c:v>41365</c:v>
                </c:pt>
                <c:pt idx="23">
                  <c:v>41395</c:v>
                </c:pt>
                <c:pt idx="24">
                  <c:v>41426</c:v>
                </c:pt>
                <c:pt idx="25">
                  <c:v>41456</c:v>
                </c:pt>
                <c:pt idx="26">
                  <c:v>41487</c:v>
                </c:pt>
                <c:pt idx="27">
                  <c:v>41518</c:v>
                </c:pt>
                <c:pt idx="28">
                  <c:v>41548</c:v>
                </c:pt>
                <c:pt idx="29">
                  <c:v>41579</c:v>
                </c:pt>
                <c:pt idx="30">
                  <c:v>41609</c:v>
                </c:pt>
                <c:pt idx="31">
                  <c:v>41640</c:v>
                </c:pt>
                <c:pt idx="32">
                  <c:v>41671</c:v>
                </c:pt>
                <c:pt idx="33">
                  <c:v>41699</c:v>
                </c:pt>
                <c:pt idx="34">
                  <c:v>41730</c:v>
                </c:pt>
                <c:pt idx="35">
                  <c:v>41760</c:v>
                </c:pt>
                <c:pt idx="36">
                  <c:v>41791</c:v>
                </c:pt>
                <c:pt idx="37">
                  <c:v>41821</c:v>
                </c:pt>
                <c:pt idx="38">
                  <c:v>41852</c:v>
                </c:pt>
                <c:pt idx="39">
                  <c:v>41883</c:v>
                </c:pt>
                <c:pt idx="40">
                  <c:v>41913</c:v>
                </c:pt>
                <c:pt idx="41">
                  <c:v>41944</c:v>
                </c:pt>
                <c:pt idx="42">
                  <c:v>41974</c:v>
                </c:pt>
                <c:pt idx="43">
                  <c:v>42005</c:v>
                </c:pt>
                <c:pt idx="44">
                  <c:v>42036</c:v>
                </c:pt>
                <c:pt idx="45">
                  <c:v>42064</c:v>
                </c:pt>
                <c:pt idx="46">
                  <c:v>42095</c:v>
                </c:pt>
                <c:pt idx="47">
                  <c:v>42125</c:v>
                </c:pt>
                <c:pt idx="48">
                  <c:v>42156</c:v>
                </c:pt>
                <c:pt idx="49">
                  <c:v>42186</c:v>
                </c:pt>
                <c:pt idx="50">
                  <c:v>42217</c:v>
                </c:pt>
                <c:pt idx="51">
                  <c:v>42248</c:v>
                </c:pt>
                <c:pt idx="52">
                  <c:v>42278</c:v>
                </c:pt>
                <c:pt idx="53">
                  <c:v>42309</c:v>
                </c:pt>
                <c:pt idx="54">
                  <c:v>42339</c:v>
                </c:pt>
                <c:pt idx="55">
                  <c:v>42370</c:v>
                </c:pt>
                <c:pt idx="56">
                  <c:v>42401</c:v>
                </c:pt>
                <c:pt idx="57">
                  <c:v>42430</c:v>
                </c:pt>
                <c:pt idx="58">
                  <c:v>42461</c:v>
                </c:pt>
                <c:pt idx="59">
                  <c:v>42491</c:v>
                </c:pt>
                <c:pt idx="60">
                  <c:v>42522</c:v>
                </c:pt>
                <c:pt idx="61">
                  <c:v>42552</c:v>
                </c:pt>
                <c:pt idx="62">
                  <c:v>42583</c:v>
                </c:pt>
                <c:pt idx="63">
                  <c:v>42614</c:v>
                </c:pt>
                <c:pt idx="64">
                  <c:v>42644</c:v>
                </c:pt>
                <c:pt idx="65">
                  <c:v>42675</c:v>
                </c:pt>
                <c:pt idx="66">
                  <c:v>42705</c:v>
                </c:pt>
                <c:pt idx="67">
                  <c:v>42736</c:v>
                </c:pt>
                <c:pt idx="68">
                  <c:v>42767</c:v>
                </c:pt>
                <c:pt idx="69">
                  <c:v>42795</c:v>
                </c:pt>
                <c:pt idx="70">
                  <c:v>42826</c:v>
                </c:pt>
                <c:pt idx="71">
                  <c:v>42856</c:v>
                </c:pt>
                <c:pt idx="72">
                  <c:v>42887</c:v>
                </c:pt>
                <c:pt idx="73">
                  <c:v>42917</c:v>
                </c:pt>
                <c:pt idx="74">
                  <c:v>42948</c:v>
                </c:pt>
                <c:pt idx="75">
                  <c:v>42979</c:v>
                </c:pt>
                <c:pt idx="76">
                  <c:v>43009</c:v>
                </c:pt>
                <c:pt idx="77">
                  <c:v>43040</c:v>
                </c:pt>
                <c:pt idx="78">
                  <c:v>43070</c:v>
                </c:pt>
                <c:pt idx="79">
                  <c:v>43101</c:v>
                </c:pt>
                <c:pt idx="80">
                  <c:v>43132</c:v>
                </c:pt>
                <c:pt idx="81">
                  <c:v>43160</c:v>
                </c:pt>
                <c:pt idx="82">
                  <c:v>43191</c:v>
                </c:pt>
                <c:pt idx="83">
                  <c:v>43221</c:v>
                </c:pt>
                <c:pt idx="84">
                  <c:v>43252</c:v>
                </c:pt>
                <c:pt idx="85">
                  <c:v>43282</c:v>
                </c:pt>
                <c:pt idx="86">
                  <c:v>43313</c:v>
                </c:pt>
                <c:pt idx="87">
                  <c:v>43344</c:v>
                </c:pt>
                <c:pt idx="88">
                  <c:v>43374</c:v>
                </c:pt>
                <c:pt idx="89">
                  <c:v>43405</c:v>
                </c:pt>
                <c:pt idx="90">
                  <c:v>43435</c:v>
                </c:pt>
                <c:pt idx="91">
                  <c:v>43466</c:v>
                </c:pt>
                <c:pt idx="92">
                  <c:v>43497</c:v>
                </c:pt>
                <c:pt idx="93">
                  <c:v>43525</c:v>
                </c:pt>
                <c:pt idx="94">
                  <c:v>43556</c:v>
                </c:pt>
                <c:pt idx="95">
                  <c:v>43586</c:v>
                </c:pt>
                <c:pt idx="96">
                  <c:v>43617</c:v>
                </c:pt>
                <c:pt idx="97">
                  <c:v>43647</c:v>
                </c:pt>
                <c:pt idx="98">
                  <c:v>43678</c:v>
                </c:pt>
                <c:pt idx="99">
                  <c:v>43709</c:v>
                </c:pt>
                <c:pt idx="100">
                  <c:v>43739</c:v>
                </c:pt>
                <c:pt idx="101">
                  <c:v>43770</c:v>
                </c:pt>
                <c:pt idx="102">
                  <c:v>43800</c:v>
                </c:pt>
                <c:pt idx="103">
                  <c:v>43831</c:v>
                </c:pt>
                <c:pt idx="104">
                  <c:v>43862</c:v>
                </c:pt>
                <c:pt idx="105">
                  <c:v>43891</c:v>
                </c:pt>
                <c:pt idx="106">
                  <c:v>43922</c:v>
                </c:pt>
                <c:pt idx="107">
                  <c:v>43952</c:v>
                </c:pt>
                <c:pt idx="108">
                  <c:v>43983</c:v>
                </c:pt>
                <c:pt idx="109">
                  <c:v>44013</c:v>
                </c:pt>
                <c:pt idx="110">
                  <c:v>44044</c:v>
                </c:pt>
                <c:pt idx="111">
                  <c:v>44075</c:v>
                </c:pt>
                <c:pt idx="112">
                  <c:v>44105</c:v>
                </c:pt>
                <c:pt idx="113">
                  <c:v>44136</c:v>
                </c:pt>
                <c:pt idx="114">
                  <c:v>44166</c:v>
                </c:pt>
                <c:pt idx="115">
                  <c:v>44197</c:v>
                </c:pt>
                <c:pt idx="116">
                  <c:v>44228</c:v>
                </c:pt>
                <c:pt idx="117">
                  <c:v>44256</c:v>
                </c:pt>
                <c:pt idx="118">
                  <c:v>44287</c:v>
                </c:pt>
                <c:pt idx="119">
                  <c:v>44317</c:v>
                </c:pt>
                <c:pt idx="120">
                  <c:v>44348</c:v>
                </c:pt>
                <c:pt idx="121">
                  <c:v>44378</c:v>
                </c:pt>
                <c:pt idx="122">
                  <c:v>44409</c:v>
                </c:pt>
                <c:pt idx="123">
                  <c:v>44440</c:v>
                </c:pt>
                <c:pt idx="124">
                  <c:v>44470</c:v>
                </c:pt>
                <c:pt idx="125">
                  <c:v>44501</c:v>
                </c:pt>
                <c:pt idx="126">
                  <c:v>44531</c:v>
                </c:pt>
                <c:pt idx="127">
                  <c:v>44562</c:v>
                </c:pt>
                <c:pt idx="128">
                  <c:v>44593</c:v>
                </c:pt>
                <c:pt idx="129">
                  <c:v>44621</c:v>
                </c:pt>
                <c:pt idx="130">
                  <c:v>44652</c:v>
                </c:pt>
                <c:pt idx="131">
                  <c:v>44682</c:v>
                </c:pt>
                <c:pt idx="132">
                  <c:v>44713</c:v>
                </c:pt>
                <c:pt idx="133">
                  <c:v>44743</c:v>
                </c:pt>
                <c:pt idx="134">
                  <c:v>44774</c:v>
                </c:pt>
                <c:pt idx="135">
                  <c:v>44805</c:v>
                </c:pt>
                <c:pt idx="136">
                  <c:v>44835</c:v>
                </c:pt>
                <c:pt idx="137">
                  <c:v>44866</c:v>
                </c:pt>
                <c:pt idx="138">
                  <c:v>44896</c:v>
                </c:pt>
                <c:pt idx="139">
                  <c:v>44927</c:v>
                </c:pt>
                <c:pt idx="140">
                  <c:v>44958</c:v>
                </c:pt>
                <c:pt idx="141">
                  <c:v>44986</c:v>
                </c:pt>
                <c:pt idx="142">
                  <c:v>45017</c:v>
                </c:pt>
              </c:numCache>
            </c:numRef>
          </c:cat>
          <c:val>
            <c:numRef>
              <c:f>Taul2!$S$2:$S$144</c:f>
              <c:numCache>
                <c:formatCode>General</c:formatCode>
                <c:ptCount val="143"/>
                <c:pt idx="0">
                  <c:v>68.599999999999994</c:v>
                </c:pt>
                <c:pt idx="1">
                  <c:v>68.7</c:v>
                </c:pt>
                <c:pt idx="2">
                  <c:v>68.7</c:v>
                </c:pt>
                <c:pt idx="3">
                  <c:v>68.8</c:v>
                </c:pt>
                <c:pt idx="4">
                  <c:v>68.8</c:v>
                </c:pt>
                <c:pt idx="5">
                  <c:v>68.900000000000006</c:v>
                </c:pt>
                <c:pt idx="6">
                  <c:v>68.900000000000006</c:v>
                </c:pt>
                <c:pt idx="7">
                  <c:v>68.900000000000006</c:v>
                </c:pt>
                <c:pt idx="8">
                  <c:v>68.8</c:v>
                </c:pt>
                <c:pt idx="9">
                  <c:v>68.7</c:v>
                </c:pt>
                <c:pt idx="10">
                  <c:v>68.7</c:v>
                </c:pt>
                <c:pt idx="11">
                  <c:v>68.599999999999994</c:v>
                </c:pt>
                <c:pt idx="12">
                  <c:v>68.599999999999994</c:v>
                </c:pt>
                <c:pt idx="13">
                  <c:v>68.599999999999994</c:v>
                </c:pt>
                <c:pt idx="14">
                  <c:v>68.599999999999994</c:v>
                </c:pt>
                <c:pt idx="15">
                  <c:v>68.5</c:v>
                </c:pt>
                <c:pt idx="16">
                  <c:v>68.400000000000006</c:v>
                </c:pt>
                <c:pt idx="17">
                  <c:v>68.400000000000006</c:v>
                </c:pt>
                <c:pt idx="18">
                  <c:v>68.8</c:v>
                </c:pt>
                <c:pt idx="19">
                  <c:v>68.7</c:v>
                </c:pt>
                <c:pt idx="20">
                  <c:v>68.7</c:v>
                </c:pt>
                <c:pt idx="21">
                  <c:v>68.599999999999994</c:v>
                </c:pt>
                <c:pt idx="22">
                  <c:v>68.599999999999994</c:v>
                </c:pt>
                <c:pt idx="23">
                  <c:v>68.599999999999994</c:v>
                </c:pt>
                <c:pt idx="24">
                  <c:v>68.599999999999994</c:v>
                </c:pt>
                <c:pt idx="25">
                  <c:v>68.5</c:v>
                </c:pt>
                <c:pt idx="26">
                  <c:v>68.400000000000006</c:v>
                </c:pt>
                <c:pt idx="27">
                  <c:v>68.400000000000006</c:v>
                </c:pt>
                <c:pt idx="28">
                  <c:v>68.3</c:v>
                </c:pt>
                <c:pt idx="29">
                  <c:v>68.3</c:v>
                </c:pt>
                <c:pt idx="30">
                  <c:v>68.400000000000006</c:v>
                </c:pt>
                <c:pt idx="31">
                  <c:v>68.400000000000006</c:v>
                </c:pt>
                <c:pt idx="32">
                  <c:v>68.400000000000006</c:v>
                </c:pt>
                <c:pt idx="33">
                  <c:v>68.400000000000006</c:v>
                </c:pt>
                <c:pt idx="34">
                  <c:v>68.400000000000006</c:v>
                </c:pt>
                <c:pt idx="35">
                  <c:v>68.400000000000006</c:v>
                </c:pt>
                <c:pt idx="36">
                  <c:v>68.400000000000006</c:v>
                </c:pt>
                <c:pt idx="37">
                  <c:v>68.3</c:v>
                </c:pt>
                <c:pt idx="38">
                  <c:v>68.2</c:v>
                </c:pt>
                <c:pt idx="39">
                  <c:v>68.2</c:v>
                </c:pt>
                <c:pt idx="40">
                  <c:v>68.2</c:v>
                </c:pt>
                <c:pt idx="41">
                  <c:v>68.2</c:v>
                </c:pt>
                <c:pt idx="42">
                  <c:v>68.3</c:v>
                </c:pt>
                <c:pt idx="43">
                  <c:v>68.3</c:v>
                </c:pt>
                <c:pt idx="44">
                  <c:v>68.2</c:v>
                </c:pt>
                <c:pt idx="45">
                  <c:v>68.099999999999994</c:v>
                </c:pt>
                <c:pt idx="46">
                  <c:v>68</c:v>
                </c:pt>
                <c:pt idx="47">
                  <c:v>67.900000000000006</c:v>
                </c:pt>
                <c:pt idx="48">
                  <c:v>67.900000000000006</c:v>
                </c:pt>
                <c:pt idx="49">
                  <c:v>68</c:v>
                </c:pt>
                <c:pt idx="50">
                  <c:v>68.2</c:v>
                </c:pt>
                <c:pt idx="51">
                  <c:v>68.3</c:v>
                </c:pt>
                <c:pt idx="52">
                  <c:v>68.3</c:v>
                </c:pt>
                <c:pt idx="53">
                  <c:v>68.2</c:v>
                </c:pt>
                <c:pt idx="54">
                  <c:v>68.2</c:v>
                </c:pt>
                <c:pt idx="55">
                  <c:v>68.3</c:v>
                </c:pt>
                <c:pt idx="56">
                  <c:v>68.400000000000006</c:v>
                </c:pt>
                <c:pt idx="57">
                  <c:v>68.5</c:v>
                </c:pt>
                <c:pt idx="58">
                  <c:v>68.599999999999994</c:v>
                </c:pt>
                <c:pt idx="59">
                  <c:v>68.599999999999994</c:v>
                </c:pt>
                <c:pt idx="60">
                  <c:v>68.7</c:v>
                </c:pt>
                <c:pt idx="61">
                  <c:v>68.8</c:v>
                </c:pt>
                <c:pt idx="62">
                  <c:v>68.900000000000006</c:v>
                </c:pt>
                <c:pt idx="63">
                  <c:v>68.900000000000006</c:v>
                </c:pt>
                <c:pt idx="64">
                  <c:v>68.900000000000006</c:v>
                </c:pt>
                <c:pt idx="65">
                  <c:v>68.8</c:v>
                </c:pt>
                <c:pt idx="66">
                  <c:v>68.900000000000006</c:v>
                </c:pt>
                <c:pt idx="67">
                  <c:v>69</c:v>
                </c:pt>
                <c:pt idx="68">
                  <c:v>69.099999999999994</c:v>
                </c:pt>
                <c:pt idx="69">
                  <c:v>69.2</c:v>
                </c:pt>
                <c:pt idx="70">
                  <c:v>69.3</c:v>
                </c:pt>
                <c:pt idx="71">
                  <c:v>69.3</c:v>
                </c:pt>
                <c:pt idx="72">
                  <c:v>69.400000000000006</c:v>
                </c:pt>
                <c:pt idx="73">
                  <c:v>69.5</c:v>
                </c:pt>
                <c:pt idx="74">
                  <c:v>69.599999999999994</c:v>
                </c:pt>
                <c:pt idx="75">
                  <c:v>69.900000000000006</c:v>
                </c:pt>
                <c:pt idx="76">
                  <c:v>70.2</c:v>
                </c:pt>
                <c:pt idx="77">
                  <c:v>70.5</c:v>
                </c:pt>
                <c:pt idx="78">
                  <c:v>70.7</c:v>
                </c:pt>
                <c:pt idx="79">
                  <c:v>70.900000000000006</c:v>
                </c:pt>
                <c:pt idx="80">
                  <c:v>71.099999999999994</c:v>
                </c:pt>
                <c:pt idx="81">
                  <c:v>71.099999999999994</c:v>
                </c:pt>
                <c:pt idx="82">
                  <c:v>71.3</c:v>
                </c:pt>
                <c:pt idx="83">
                  <c:v>71.5</c:v>
                </c:pt>
                <c:pt idx="84">
                  <c:v>71.7</c:v>
                </c:pt>
                <c:pt idx="85">
                  <c:v>71.7</c:v>
                </c:pt>
                <c:pt idx="86">
                  <c:v>71.7</c:v>
                </c:pt>
                <c:pt idx="87">
                  <c:v>71.8</c:v>
                </c:pt>
                <c:pt idx="88">
                  <c:v>72</c:v>
                </c:pt>
                <c:pt idx="89">
                  <c:v>72.2</c:v>
                </c:pt>
                <c:pt idx="90">
                  <c:v>72.400000000000006</c:v>
                </c:pt>
                <c:pt idx="91">
                  <c:v>72.400000000000006</c:v>
                </c:pt>
                <c:pt idx="92">
                  <c:v>72.400000000000006</c:v>
                </c:pt>
                <c:pt idx="93">
                  <c:v>72.400000000000006</c:v>
                </c:pt>
                <c:pt idx="94">
                  <c:v>72.400000000000006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4C-4294-A3B3-F0FCA885C771}"/>
            </c:ext>
          </c:extLst>
        </c:ser>
        <c:ser>
          <c:idx val="1"/>
          <c:order val="1"/>
          <c:tx>
            <c:strRef>
              <c:f>Taul2!$T$1</c:f>
              <c:strCache>
                <c:ptCount val="1"/>
                <c:pt idx="0">
                  <c:v>Tavoiteura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Taul2!$R$2:$R$144</c:f>
              <c:numCache>
                <c:formatCode>m/d/yyyy</c:formatCode>
                <c:ptCount val="143"/>
                <c:pt idx="0">
                  <c:v>40695</c:v>
                </c:pt>
                <c:pt idx="1">
                  <c:v>40725</c:v>
                </c:pt>
                <c:pt idx="2">
                  <c:v>40756</c:v>
                </c:pt>
                <c:pt idx="3">
                  <c:v>40787</c:v>
                </c:pt>
                <c:pt idx="4">
                  <c:v>40817</c:v>
                </c:pt>
                <c:pt idx="5">
                  <c:v>40848</c:v>
                </c:pt>
                <c:pt idx="6">
                  <c:v>40878</c:v>
                </c:pt>
                <c:pt idx="7">
                  <c:v>40909</c:v>
                </c:pt>
                <c:pt idx="8">
                  <c:v>40940</c:v>
                </c:pt>
                <c:pt idx="9">
                  <c:v>40969</c:v>
                </c:pt>
                <c:pt idx="10">
                  <c:v>41000</c:v>
                </c:pt>
                <c:pt idx="11">
                  <c:v>41030</c:v>
                </c:pt>
                <c:pt idx="12">
                  <c:v>41061</c:v>
                </c:pt>
                <c:pt idx="13">
                  <c:v>41091</c:v>
                </c:pt>
                <c:pt idx="14">
                  <c:v>41122</c:v>
                </c:pt>
                <c:pt idx="15">
                  <c:v>41153</c:v>
                </c:pt>
                <c:pt idx="16">
                  <c:v>41183</c:v>
                </c:pt>
                <c:pt idx="17">
                  <c:v>41214</c:v>
                </c:pt>
                <c:pt idx="18">
                  <c:v>41244</c:v>
                </c:pt>
                <c:pt idx="19">
                  <c:v>41275</c:v>
                </c:pt>
                <c:pt idx="20">
                  <c:v>41306</c:v>
                </c:pt>
                <c:pt idx="21">
                  <c:v>41334</c:v>
                </c:pt>
                <c:pt idx="22">
                  <c:v>41365</c:v>
                </c:pt>
                <c:pt idx="23">
                  <c:v>41395</c:v>
                </c:pt>
                <c:pt idx="24">
                  <c:v>41426</c:v>
                </c:pt>
                <c:pt idx="25">
                  <c:v>41456</c:v>
                </c:pt>
                <c:pt idx="26">
                  <c:v>41487</c:v>
                </c:pt>
                <c:pt idx="27">
                  <c:v>41518</c:v>
                </c:pt>
                <c:pt idx="28">
                  <c:v>41548</c:v>
                </c:pt>
                <c:pt idx="29">
                  <c:v>41579</c:v>
                </c:pt>
                <c:pt idx="30">
                  <c:v>41609</c:v>
                </c:pt>
                <c:pt idx="31">
                  <c:v>41640</c:v>
                </c:pt>
                <c:pt idx="32">
                  <c:v>41671</c:v>
                </c:pt>
                <c:pt idx="33">
                  <c:v>41699</c:v>
                </c:pt>
                <c:pt idx="34">
                  <c:v>41730</c:v>
                </c:pt>
                <c:pt idx="35">
                  <c:v>41760</c:v>
                </c:pt>
                <c:pt idx="36">
                  <c:v>41791</c:v>
                </c:pt>
                <c:pt idx="37">
                  <c:v>41821</c:v>
                </c:pt>
                <c:pt idx="38">
                  <c:v>41852</c:v>
                </c:pt>
                <c:pt idx="39">
                  <c:v>41883</c:v>
                </c:pt>
                <c:pt idx="40">
                  <c:v>41913</c:v>
                </c:pt>
                <c:pt idx="41">
                  <c:v>41944</c:v>
                </c:pt>
                <c:pt idx="42">
                  <c:v>41974</c:v>
                </c:pt>
                <c:pt idx="43">
                  <c:v>42005</c:v>
                </c:pt>
                <c:pt idx="44">
                  <c:v>42036</c:v>
                </c:pt>
                <c:pt idx="45">
                  <c:v>42064</c:v>
                </c:pt>
                <c:pt idx="46">
                  <c:v>42095</c:v>
                </c:pt>
                <c:pt idx="47">
                  <c:v>42125</c:v>
                </c:pt>
                <c:pt idx="48">
                  <c:v>42156</c:v>
                </c:pt>
                <c:pt idx="49">
                  <c:v>42186</c:v>
                </c:pt>
                <c:pt idx="50">
                  <c:v>42217</c:v>
                </c:pt>
                <c:pt idx="51">
                  <c:v>42248</c:v>
                </c:pt>
                <c:pt idx="52">
                  <c:v>42278</c:v>
                </c:pt>
                <c:pt idx="53">
                  <c:v>42309</c:v>
                </c:pt>
                <c:pt idx="54">
                  <c:v>42339</c:v>
                </c:pt>
                <c:pt idx="55">
                  <c:v>42370</c:v>
                </c:pt>
                <c:pt idx="56">
                  <c:v>42401</c:v>
                </c:pt>
                <c:pt idx="57">
                  <c:v>42430</c:v>
                </c:pt>
                <c:pt idx="58">
                  <c:v>42461</c:v>
                </c:pt>
                <c:pt idx="59">
                  <c:v>42491</c:v>
                </c:pt>
                <c:pt idx="60">
                  <c:v>42522</c:v>
                </c:pt>
                <c:pt idx="61">
                  <c:v>42552</c:v>
                </c:pt>
                <c:pt idx="62">
                  <c:v>42583</c:v>
                </c:pt>
                <c:pt idx="63">
                  <c:v>42614</c:v>
                </c:pt>
                <c:pt idx="64">
                  <c:v>42644</c:v>
                </c:pt>
                <c:pt idx="65">
                  <c:v>42675</c:v>
                </c:pt>
                <c:pt idx="66">
                  <c:v>42705</c:v>
                </c:pt>
                <c:pt idx="67">
                  <c:v>42736</c:v>
                </c:pt>
                <c:pt idx="68">
                  <c:v>42767</c:v>
                </c:pt>
                <c:pt idx="69">
                  <c:v>42795</c:v>
                </c:pt>
                <c:pt idx="70">
                  <c:v>42826</c:v>
                </c:pt>
                <c:pt idx="71">
                  <c:v>42856</c:v>
                </c:pt>
                <c:pt idx="72">
                  <c:v>42887</c:v>
                </c:pt>
                <c:pt idx="73">
                  <c:v>42917</c:v>
                </c:pt>
                <c:pt idx="74">
                  <c:v>42948</c:v>
                </c:pt>
                <c:pt idx="75">
                  <c:v>42979</c:v>
                </c:pt>
                <c:pt idx="76">
                  <c:v>43009</c:v>
                </c:pt>
                <c:pt idx="77">
                  <c:v>43040</c:v>
                </c:pt>
                <c:pt idx="78">
                  <c:v>43070</c:v>
                </c:pt>
                <c:pt idx="79">
                  <c:v>43101</c:v>
                </c:pt>
                <c:pt idx="80">
                  <c:v>43132</c:v>
                </c:pt>
                <c:pt idx="81">
                  <c:v>43160</c:v>
                </c:pt>
                <c:pt idx="82">
                  <c:v>43191</c:v>
                </c:pt>
                <c:pt idx="83">
                  <c:v>43221</c:v>
                </c:pt>
                <c:pt idx="84">
                  <c:v>43252</c:v>
                </c:pt>
                <c:pt idx="85">
                  <c:v>43282</c:v>
                </c:pt>
                <c:pt idx="86">
                  <c:v>43313</c:v>
                </c:pt>
                <c:pt idx="87">
                  <c:v>43344</c:v>
                </c:pt>
                <c:pt idx="88">
                  <c:v>43374</c:v>
                </c:pt>
                <c:pt idx="89">
                  <c:v>43405</c:v>
                </c:pt>
                <c:pt idx="90">
                  <c:v>43435</c:v>
                </c:pt>
                <c:pt idx="91">
                  <c:v>43466</c:v>
                </c:pt>
                <c:pt idx="92">
                  <c:v>43497</c:v>
                </c:pt>
                <c:pt idx="93">
                  <c:v>43525</c:v>
                </c:pt>
                <c:pt idx="94">
                  <c:v>43556</c:v>
                </c:pt>
                <c:pt idx="95">
                  <c:v>43586</c:v>
                </c:pt>
                <c:pt idx="96">
                  <c:v>43617</c:v>
                </c:pt>
                <c:pt idx="97">
                  <c:v>43647</c:v>
                </c:pt>
                <c:pt idx="98">
                  <c:v>43678</c:v>
                </c:pt>
                <c:pt idx="99">
                  <c:v>43709</c:v>
                </c:pt>
                <c:pt idx="100">
                  <c:v>43739</c:v>
                </c:pt>
                <c:pt idx="101">
                  <c:v>43770</c:v>
                </c:pt>
                <c:pt idx="102">
                  <c:v>43800</c:v>
                </c:pt>
                <c:pt idx="103">
                  <c:v>43831</c:v>
                </c:pt>
                <c:pt idx="104">
                  <c:v>43862</c:v>
                </c:pt>
                <c:pt idx="105">
                  <c:v>43891</c:v>
                </c:pt>
                <c:pt idx="106">
                  <c:v>43922</c:v>
                </c:pt>
                <c:pt idx="107">
                  <c:v>43952</c:v>
                </c:pt>
                <c:pt idx="108">
                  <c:v>43983</c:v>
                </c:pt>
                <c:pt idx="109">
                  <c:v>44013</c:v>
                </c:pt>
                <c:pt idx="110">
                  <c:v>44044</c:v>
                </c:pt>
                <c:pt idx="111">
                  <c:v>44075</c:v>
                </c:pt>
                <c:pt idx="112">
                  <c:v>44105</c:v>
                </c:pt>
                <c:pt idx="113">
                  <c:v>44136</c:v>
                </c:pt>
                <c:pt idx="114">
                  <c:v>44166</c:v>
                </c:pt>
                <c:pt idx="115">
                  <c:v>44197</c:v>
                </c:pt>
                <c:pt idx="116">
                  <c:v>44228</c:v>
                </c:pt>
                <c:pt idx="117">
                  <c:v>44256</c:v>
                </c:pt>
                <c:pt idx="118">
                  <c:v>44287</c:v>
                </c:pt>
                <c:pt idx="119">
                  <c:v>44317</c:v>
                </c:pt>
                <c:pt idx="120">
                  <c:v>44348</c:v>
                </c:pt>
                <c:pt idx="121">
                  <c:v>44378</c:v>
                </c:pt>
                <c:pt idx="122">
                  <c:v>44409</c:v>
                </c:pt>
                <c:pt idx="123">
                  <c:v>44440</c:v>
                </c:pt>
                <c:pt idx="124">
                  <c:v>44470</c:v>
                </c:pt>
                <c:pt idx="125">
                  <c:v>44501</c:v>
                </c:pt>
                <c:pt idx="126">
                  <c:v>44531</c:v>
                </c:pt>
                <c:pt idx="127">
                  <c:v>44562</c:v>
                </c:pt>
                <c:pt idx="128">
                  <c:v>44593</c:v>
                </c:pt>
                <c:pt idx="129">
                  <c:v>44621</c:v>
                </c:pt>
                <c:pt idx="130">
                  <c:v>44652</c:v>
                </c:pt>
                <c:pt idx="131">
                  <c:v>44682</c:v>
                </c:pt>
                <c:pt idx="132">
                  <c:v>44713</c:v>
                </c:pt>
                <c:pt idx="133">
                  <c:v>44743</c:v>
                </c:pt>
                <c:pt idx="134">
                  <c:v>44774</c:v>
                </c:pt>
                <c:pt idx="135">
                  <c:v>44805</c:v>
                </c:pt>
                <c:pt idx="136">
                  <c:v>44835</c:v>
                </c:pt>
                <c:pt idx="137">
                  <c:v>44866</c:v>
                </c:pt>
                <c:pt idx="138">
                  <c:v>44896</c:v>
                </c:pt>
                <c:pt idx="139">
                  <c:v>44927</c:v>
                </c:pt>
                <c:pt idx="140">
                  <c:v>44958</c:v>
                </c:pt>
                <c:pt idx="141">
                  <c:v>44986</c:v>
                </c:pt>
                <c:pt idx="142">
                  <c:v>45017</c:v>
                </c:pt>
              </c:numCache>
            </c:numRef>
          </c:cat>
          <c:val>
            <c:numRef>
              <c:f>Taul2!$T$2:$T$144</c:f>
              <c:numCache>
                <c:formatCode>General</c:formatCode>
                <c:ptCount val="143"/>
                <c:pt idx="43">
                  <c:v>67.900000000000006</c:v>
                </c:pt>
                <c:pt idx="44">
                  <c:v>67.993750000000006</c:v>
                </c:pt>
                <c:pt idx="45">
                  <c:v>68.087500000000006</c:v>
                </c:pt>
                <c:pt idx="46">
                  <c:v>68.181250000000006</c:v>
                </c:pt>
                <c:pt idx="47">
                  <c:v>68.275000000000006</c:v>
                </c:pt>
                <c:pt idx="48">
                  <c:v>68.368750000000006</c:v>
                </c:pt>
                <c:pt idx="49">
                  <c:v>68.462500000000006</c:v>
                </c:pt>
                <c:pt idx="50">
                  <c:v>68.556250000000006</c:v>
                </c:pt>
                <c:pt idx="51">
                  <c:v>68.650000000000006</c:v>
                </c:pt>
                <c:pt idx="52">
                  <c:v>68.743750000000006</c:v>
                </c:pt>
                <c:pt idx="53">
                  <c:v>68.837500000000006</c:v>
                </c:pt>
                <c:pt idx="54">
                  <c:v>68.931250000000006</c:v>
                </c:pt>
                <c:pt idx="55">
                  <c:v>69.025000000000006</c:v>
                </c:pt>
                <c:pt idx="56">
                  <c:v>69.118750000000006</c:v>
                </c:pt>
                <c:pt idx="57">
                  <c:v>69.212500000000006</c:v>
                </c:pt>
                <c:pt idx="58">
                  <c:v>69.306250000000006</c:v>
                </c:pt>
                <c:pt idx="59">
                  <c:v>69.400000000000006</c:v>
                </c:pt>
                <c:pt idx="60">
                  <c:v>69.493750000000006</c:v>
                </c:pt>
                <c:pt idx="61">
                  <c:v>69.587500000000006</c:v>
                </c:pt>
                <c:pt idx="62">
                  <c:v>69.681250000000006</c:v>
                </c:pt>
                <c:pt idx="63">
                  <c:v>69.775000000000006</c:v>
                </c:pt>
                <c:pt idx="64">
                  <c:v>69.868750000000006</c:v>
                </c:pt>
                <c:pt idx="65">
                  <c:v>69.962500000000006</c:v>
                </c:pt>
                <c:pt idx="66">
                  <c:v>70.056250000000006</c:v>
                </c:pt>
                <c:pt idx="67">
                  <c:v>70.150000000000006</c:v>
                </c:pt>
                <c:pt idx="68">
                  <c:v>70.243750000000006</c:v>
                </c:pt>
                <c:pt idx="69">
                  <c:v>70.337500000000006</c:v>
                </c:pt>
                <c:pt idx="70">
                  <c:v>70.431250000000006</c:v>
                </c:pt>
                <c:pt idx="71">
                  <c:v>70.525000000000006</c:v>
                </c:pt>
                <c:pt idx="72">
                  <c:v>70.618750000000006</c:v>
                </c:pt>
                <c:pt idx="73">
                  <c:v>70.712500000000006</c:v>
                </c:pt>
                <c:pt idx="74">
                  <c:v>70.806250000000006</c:v>
                </c:pt>
                <c:pt idx="75">
                  <c:v>70.900000000000006</c:v>
                </c:pt>
                <c:pt idx="76">
                  <c:v>70.993750000000006</c:v>
                </c:pt>
                <c:pt idx="77">
                  <c:v>71.087500000000006</c:v>
                </c:pt>
                <c:pt idx="78">
                  <c:v>71.181250000000006</c:v>
                </c:pt>
                <c:pt idx="79">
                  <c:v>71.275000000000006</c:v>
                </c:pt>
                <c:pt idx="80">
                  <c:v>71.368750000000006</c:v>
                </c:pt>
                <c:pt idx="81">
                  <c:v>71.462500000000006</c:v>
                </c:pt>
                <c:pt idx="82">
                  <c:v>71.556250000000006</c:v>
                </c:pt>
                <c:pt idx="83">
                  <c:v>71.650000000000006</c:v>
                </c:pt>
                <c:pt idx="84">
                  <c:v>71.743750000000006</c:v>
                </c:pt>
                <c:pt idx="85">
                  <c:v>71.837500000000006</c:v>
                </c:pt>
                <c:pt idx="86">
                  <c:v>71.931250000000006</c:v>
                </c:pt>
                <c:pt idx="87">
                  <c:v>72.025000000000006</c:v>
                </c:pt>
                <c:pt idx="88">
                  <c:v>72.118750000000006</c:v>
                </c:pt>
                <c:pt idx="89">
                  <c:v>72.212500000000006</c:v>
                </c:pt>
                <c:pt idx="90">
                  <c:v>72.306250000000006</c:v>
                </c:pt>
                <c:pt idx="91">
                  <c:v>72.400000000000006</c:v>
                </c:pt>
                <c:pt idx="92">
                  <c:v>72.454166666666666</c:v>
                </c:pt>
                <c:pt idx="93">
                  <c:v>72.508333333333326</c:v>
                </c:pt>
                <c:pt idx="94">
                  <c:v>72.562499999999986</c:v>
                </c:pt>
                <c:pt idx="95">
                  <c:v>72.616666666666646</c:v>
                </c:pt>
                <c:pt idx="96">
                  <c:v>72.670833333333306</c:v>
                </c:pt>
                <c:pt idx="97">
                  <c:v>72.724999999999966</c:v>
                </c:pt>
                <c:pt idx="98">
                  <c:v>72.779166666666626</c:v>
                </c:pt>
                <c:pt idx="99">
                  <c:v>72.833333333333286</c:v>
                </c:pt>
                <c:pt idx="100">
                  <c:v>72.887499999999946</c:v>
                </c:pt>
                <c:pt idx="101">
                  <c:v>72.941666666666606</c:v>
                </c:pt>
                <c:pt idx="102">
                  <c:v>72.995833333333266</c:v>
                </c:pt>
                <c:pt idx="103">
                  <c:v>73.049999999999926</c:v>
                </c:pt>
                <c:pt idx="104">
                  <c:v>73.104166666666586</c:v>
                </c:pt>
                <c:pt idx="105">
                  <c:v>73.158333333333246</c:v>
                </c:pt>
                <c:pt idx="106">
                  <c:v>73.212499999999906</c:v>
                </c:pt>
                <c:pt idx="107">
                  <c:v>73.266666666666566</c:v>
                </c:pt>
                <c:pt idx="108">
                  <c:v>73.320833333333226</c:v>
                </c:pt>
                <c:pt idx="109">
                  <c:v>73.374999999999886</c:v>
                </c:pt>
                <c:pt idx="110">
                  <c:v>73.429166666666546</c:v>
                </c:pt>
                <c:pt idx="111">
                  <c:v>73.483333333333206</c:v>
                </c:pt>
                <c:pt idx="112">
                  <c:v>73.537499999999866</c:v>
                </c:pt>
                <c:pt idx="113">
                  <c:v>73.591666666666526</c:v>
                </c:pt>
                <c:pt idx="114">
                  <c:v>73.645833333333186</c:v>
                </c:pt>
                <c:pt idx="115">
                  <c:v>73.699999999999847</c:v>
                </c:pt>
                <c:pt idx="116">
                  <c:v>73.754166666666507</c:v>
                </c:pt>
                <c:pt idx="117">
                  <c:v>73.808333333333167</c:v>
                </c:pt>
                <c:pt idx="118">
                  <c:v>73.862499999999827</c:v>
                </c:pt>
                <c:pt idx="119">
                  <c:v>73.916666666666487</c:v>
                </c:pt>
                <c:pt idx="120">
                  <c:v>73.970833333333147</c:v>
                </c:pt>
                <c:pt idx="121">
                  <c:v>74.024999999999807</c:v>
                </c:pt>
                <c:pt idx="122">
                  <c:v>74.079166666666467</c:v>
                </c:pt>
                <c:pt idx="123">
                  <c:v>74.133333333333127</c:v>
                </c:pt>
                <c:pt idx="124">
                  <c:v>74.187499999999787</c:v>
                </c:pt>
                <c:pt idx="125">
                  <c:v>74.241666666666447</c:v>
                </c:pt>
                <c:pt idx="126">
                  <c:v>74.295833333333107</c:v>
                </c:pt>
                <c:pt idx="127">
                  <c:v>74.349999999999767</c:v>
                </c:pt>
                <c:pt idx="128">
                  <c:v>74.404166666666427</c:v>
                </c:pt>
                <c:pt idx="129">
                  <c:v>74.458333333333087</c:v>
                </c:pt>
                <c:pt idx="130">
                  <c:v>74.512499999999747</c:v>
                </c:pt>
                <c:pt idx="131">
                  <c:v>74.566666666666407</c:v>
                </c:pt>
                <c:pt idx="132">
                  <c:v>74.620833333333067</c:v>
                </c:pt>
                <c:pt idx="133">
                  <c:v>74.674999999999727</c:v>
                </c:pt>
                <c:pt idx="134">
                  <c:v>74.729166666666387</c:v>
                </c:pt>
                <c:pt idx="135">
                  <c:v>74.783333333333047</c:v>
                </c:pt>
                <c:pt idx="136">
                  <c:v>74.837499999999707</c:v>
                </c:pt>
                <c:pt idx="137">
                  <c:v>74.891666666666367</c:v>
                </c:pt>
                <c:pt idx="138">
                  <c:v>74.945833333333027</c:v>
                </c:pt>
                <c:pt idx="139">
                  <c:v>74.999999999999687</c:v>
                </c:pt>
                <c:pt idx="140">
                  <c:v>75.054166666666347</c:v>
                </c:pt>
                <c:pt idx="141">
                  <c:v>75.108333333333007</c:v>
                </c:pt>
                <c:pt idx="142">
                  <c:v>75.162499999999667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4C-4294-A3B3-F0FCA885C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1587760"/>
        <c:axId val="821589072"/>
      </c:lineChart>
      <c:dateAx>
        <c:axId val="8215877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21589072"/>
        <c:crosses val="autoZero"/>
        <c:auto val="1"/>
        <c:lblOffset val="100"/>
        <c:baseTimeUnit val="months"/>
      </c:dateAx>
      <c:valAx>
        <c:axId val="821589072"/>
        <c:scaling>
          <c:orientation val="minMax"/>
          <c:min val="6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2158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E477-E98E-9747-BC58-0AEDA7731FCB}" type="datetimeFigureOut">
              <a:rPr lang="fi-FI" smtClean="0"/>
              <a:t>7.6.2019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85FDC-F5EF-C740-90AE-BA51C22472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8166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CBF40-353C-C742-BD59-07F8A86C9242}" type="datetimeFigureOut">
              <a:rPr lang="fi-FI" smtClean="0"/>
              <a:t>7.6.2019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773E0-E32B-0243-867B-44C22A5F72E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00508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271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541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811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083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354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7624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8894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165" algn="l" defTabSz="521271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03296" y="5221585"/>
            <a:ext cx="7482047" cy="807085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rgbClr val="FFFFFF"/>
                </a:solidFill>
                <a:latin typeface="+mn-lt"/>
              </a:defRPr>
            </a:lvl1pPr>
            <a:lvl2pPr marL="521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00032" y="6757517"/>
            <a:ext cx="1357868" cy="40265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68A78A9B-C76D-4035-866F-34B36929EECE}" type="datetime1">
              <a:rPr lang="fi-FI" smtClean="0"/>
              <a:t>7.6.2019</a:t>
            </a:fld>
            <a:endParaRPr lang="fi-FI" dirty="0"/>
          </a:p>
        </p:txBody>
      </p:sp>
      <p:pic>
        <p:nvPicPr>
          <p:cNvPr id="8" name="Kuva 7" descr="STTK_MARK_WHITE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85" y="520700"/>
            <a:ext cx="1650815" cy="1650815"/>
          </a:xfrm>
          <a:prstGeom prst="rect">
            <a:avLst/>
          </a:prstGeom>
        </p:spPr>
      </p:pic>
      <p:pic>
        <p:nvPicPr>
          <p:cNvPr id="9" name="Kuva 8" descr="STTK_LOGO_WHIT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00" y="292100"/>
            <a:ext cx="3982500" cy="6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27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1950" indent="-361950"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17327-32E3-408D-AA10-19599F28DF73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2F89-34A2-CD40-86F8-CD5CB5F29CAD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 descr="STTK_MARK_295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39700"/>
            <a:ext cx="16256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9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01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442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ukautettu asettel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73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1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1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/>
          <p:cNvSpPr>
            <a:spLocks noGrp="1"/>
          </p:cNvSpPr>
          <p:nvPr>
            <p:ph type="ctrTitle"/>
          </p:nvPr>
        </p:nvSpPr>
        <p:spPr>
          <a:xfrm>
            <a:off x="801648" y="3136900"/>
            <a:ext cx="9085342" cy="83359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461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801648" y="3235859"/>
            <a:ext cx="9085342" cy="833598"/>
          </a:xfrm>
        </p:spPr>
        <p:txBody>
          <a:bodyPr>
            <a:normAutofit/>
          </a:bodyPr>
          <a:lstStyle>
            <a:lvl1pPr algn="ctr">
              <a:defRPr sz="3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Askel Aikaa edelle.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603296" y="6644759"/>
            <a:ext cx="7482047" cy="455578"/>
          </a:xfrm>
        </p:spPr>
        <p:txBody>
          <a:bodyPr>
            <a:normAutofit/>
          </a:bodyPr>
          <a:lstStyle>
            <a:lvl1pPr marL="0" indent="0" algn="ctr">
              <a:buNone/>
              <a:defRPr sz="1700" b="1" i="0" u="sng" spc="100">
                <a:solidFill>
                  <a:srgbClr val="FFFFFF"/>
                </a:solidFill>
                <a:latin typeface=""/>
              </a:defRPr>
            </a:lvl1pPr>
            <a:lvl2pPr marL="521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7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www.sttk.fi</a:t>
            </a:r>
            <a:endParaRPr lang="fi-FI" dirty="0"/>
          </a:p>
        </p:txBody>
      </p:sp>
      <p:pic>
        <p:nvPicPr>
          <p:cNvPr id="8" name="Kuva 7" descr="STTK_MARK_WHITE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385" y="520700"/>
            <a:ext cx="1650815" cy="1650815"/>
          </a:xfrm>
          <a:prstGeom prst="rect">
            <a:avLst/>
          </a:prstGeom>
        </p:spPr>
      </p:pic>
      <p:pic>
        <p:nvPicPr>
          <p:cNvPr id="9" name="Kuva 8" descr="STTK_LOGO_WHIT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00" y="292100"/>
            <a:ext cx="3982500" cy="63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63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2146300" y="533399"/>
            <a:ext cx="6578600" cy="82550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146300" y="2095500"/>
            <a:ext cx="6578600" cy="41783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8232" y="6757517"/>
            <a:ext cx="1357868" cy="402652"/>
          </a:xfrm>
          <a:prstGeom prst="rect">
            <a:avLst/>
          </a:prstGeom>
        </p:spPr>
        <p:txBody>
          <a:bodyPr vert="horz" lIns="104254" tIns="52127" rIns="104254" bIns="52127" rtlCol="0" anchor="ctr"/>
          <a:lstStyle>
            <a:lvl1pPr algn="l">
              <a:spcBef>
                <a:spcPts val="0"/>
              </a:spcBef>
              <a:defRPr sz="1200" spc="200">
                <a:solidFill>
                  <a:schemeClr val="tx2"/>
                </a:solidFill>
                <a:latin typeface=""/>
              </a:defRPr>
            </a:lvl1pPr>
          </a:lstStyle>
          <a:p>
            <a:fld id="{A26A3DAD-97B0-42B5-9542-04E1F81D7600}" type="datetime1">
              <a:rPr lang="fi-FI" smtClean="0"/>
              <a:t>7.6.2019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044700" y="6757517"/>
            <a:ext cx="3384735" cy="402652"/>
          </a:xfrm>
          <a:prstGeom prst="rect">
            <a:avLst/>
          </a:prstGeom>
        </p:spPr>
        <p:txBody>
          <a:bodyPr vert="horz" lIns="104254" tIns="52127" rIns="104254" bIns="52127" rtlCol="0" anchor="ctr"/>
          <a:lstStyle>
            <a:lvl1pPr algn="l">
              <a:defRPr sz="1200" b="0" spc="100">
                <a:solidFill>
                  <a:schemeClr val="tx2"/>
                </a:solidFill>
                <a:latin typeface="Arial"/>
              </a:defRPr>
            </a:lvl1pPr>
          </a:lstStyle>
          <a:p>
            <a:r>
              <a:rPr lang="fi-FI"/>
              <a:t>Antti Palola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799890" y="6757517"/>
            <a:ext cx="2494016" cy="402652"/>
          </a:xfrm>
          <a:prstGeom prst="rect">
            <a:avLst/>
          </a:prstGeom>
        </p:spPr>
        <p:txBody>
          <a:bodyPr vert="horz" lIns="104254" tIns="52127" rIns="104254" bIns="52127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7C692F89-34A2-CD40-86F8-CD5CB5F29CA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038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1" r:id="rId9"/>
  </p:sldLayoutIdLst>
  <p:hf sldNum="0" hdr="0"/>
  <p:txStyles>
    <p:titleStyle>
      <a:lvl1pPr algn="l" defTabSz="521271" rtl="0" eaLnBrk="1" latinLnBrk="0" hangingPunct="1">
        <a:spcBef>
          <a:spcPct val="0"/>
        </a:spcBef>
        <a:buNone/>
        <a:defRPr sz="3600" b="1" i="0" kern="1200" baseline="0">
          <a:solidFill>
            <a:schemeClr val="tx2"/>
          </a:solidFill>
          <a:latin typeface="Arial"/>
          <a:ea typeface="+mj-ea"/>
          <a:cs typeface="+mj-cs"/>
        </a:defRPr>
      </a:lvl1pPr>
    </p:titleStyle>
    <p:bodyStyle>
      <a:lvl1pPr marL="361950" indent="-361950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•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47064" indent="-325794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–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03176" indent="-260635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•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4448" indent="-260635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–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345718" indent="-260635" algn="l" defTabSz="521271" rtl="0" eaLnBrk="1" latinLnBrk="0" hangingPunct="1">
        <a:lnSpc>
          <a:spcPts val="3540"/>
        </a:lnSpc>
        <a:spcBef>
          <a:spcPct val="20000"/>
        </a:spcBef>
        <a:buFont typeface="Arial"/>
        <a:buChar char="»"/>
        <a:defRPr sz="27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866989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259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530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0800" indent="-260635" algn="l" defTabSz="52127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271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541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811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083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354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624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894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165" algn="l" defTabSz="52127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Eduskuntavaalit, hallitus ja uusi hallitusohjelma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err="1">
                <a:latin typeface="+mn-lt"/>
              </a:rPr>
              <a:t>RIA:n</a:t>
            </a:r>
            <a:r>
              <a:rPr lang="fi-FI" dirty="0">
                <a:latin typeface="+mn-lt"/>
              </a:rPr>
              <a:t> kesäpäivät </a:t>
            </a:r>
            <a:r>
              <a:rPr lang="fi-FI">
                <a:latin typeface="+mn-lt"/>
              </a:rPr>
              <a:t>7.6.2019</a:t>
            </a:r>
            <a:r>
              <a:rPr lang="fi-FI"/>
              <a:t> Helsingiss</a:t>
            </a:r>
            <a:r>
              <a:rPr lang="fi-FI" dirty="0"/>
              <a:t>ä</a:t>
            </a:r>
            <a:endParaRPr lang="fi-FI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9DCF5-4A7D-440B-9D6C-E5BA29640306}" type="datetime1">
              <a:rPr lang="fi-FI" smtClean="0"/>
              <a:t>7.6.2019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847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56B722-E7F0-47E3-8AB2-F136DC056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Kasvua tukeva </a:t>
            </a:r>
            <a:r>
              <a:rPr lang="fi-FI"/>
              <a:t>elinkeinopolitiikka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FAE437-0D28-4952-A89C-31AF71CCE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7895" y="1909217"/>
            <a:ext cx="7197005" cy="4364583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Asunto- ja infrarakentamisen osalta linjaukset mahdollistavat investointeja ja turvaavat elinkeinoelämän toimintaedellytyksiä ja työvoiman liikkuvuutta </a:t>
            </a:r>
          </a:p>
          <a:p>
            <a:r>
              <a:rPr lang="fi-FI" dirty="0"/>
              <a:t>Viennin ja pk-yritysten toimintaa edistetään</a:t>
            </a:r>
          </a:p>
          <a:p>
            <a:r>
              <a:rPr lang="fi-FI" dirty="0"/>
              <a:t>TKI-menojen lisäys painottuu soveltavaan tutkimukseen tukien elinkeinoelämän uudistumista. </a:t>
            </a:r>
          </a:p>
          <a:p>
            <a:r>
              <a:rPr lang="fi-FI" dirty="0"/>
              <a:t>Teollisuuden toimintaedellytyksiin jäi  epävarmuutta, koska yritystukia koskevat linjaukset jäivät auki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E37CB8-66E7-483D-8654-85FA4D21A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7FBF7-6A6D-4CF3-80D4-920364626B25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6DD913-0534-44B7-8D7B-7690F06FF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2079765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CF9B47-4308-4F83-A30E-4018555B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Osaamistasoa</a:t>
            </a:r>
            <a:r>
              <a:rPr lang="fi-FI" dirty="0"/>
              <a:t> nostetaan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88E3868-C186-4238-BD74-6B2F01F4D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Resursseja lisätään koulutuksen eri asteille</a:t>
            </a:r>
          </a:p>
          <a:p>
            <a:r>
              <a:rPr lang="fi-FI" dirty="0"/>
              <a:t>Varhaiskasvatuksen laatuun panostetaan</a:t>
            </a:r>
          </a:p>
          <a:p>
            <a:r>
              <a:rPr lang="fi-FI" dirty="0"/>
              <a:t>Toisen asteen oppivelvollisuus laajenee</a:t>
            </a:r>
          </a:p>
          <a:p>
            <a:r>
              <a:rPr lang="fi-FI" dirty="0"/>
              <a:t>Lisäpanostuksia korkeakoulutukseen</a:t>
            </a:r>
          </a:p>
          <a:p>
            <a:r>
              <a:rPr lang="fi-FI" dirty="0"/>
              <a:t>Jatkuvan osaamisen uudistus parlamentaarisesti ja kolmikantaisesti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F4F1E66-C69A-47C3-BEAC-1954C0E3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1A88-C746-44DE-9DB1-5327F001BB38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4D24BB7-F6C6-4FB4-AED6-B639B0DF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139983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8546B6-CF20-484C-A82B-63D00B322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Ilmastonmuutosta torjutaan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D2B53F-2972-4EA8-B16B-E1116B955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Ilmastonmuutoksen torjunta leikkaa läpi koko hallitusohjelman</a:t>
            </a:r>
          </a:p>
          <a:p>
            <a:r>
              <a:rPr lang="fi-FI" dirty="0"/>
              <a:t>Hallitus toimii tavalla, jonka seurauksena Suomi tavoitellaan hiilineutraalisuutta v. 2035 </a:t>
            </a:r>
          </a:p>
          <a:p>
            <a:r>
              <a:rPr lang="fi-FI" dirty="0"/>
              <a:t>Keinot ovat pääsääntöisesti verotus ja tuet</a:t>
            </a:r>
          </a:p>
          <a:p>
            <a:r>
              <a:rPr lang="fi-FI" dirty="0"/>
              <a:t>Päästövähennystoimet toteutetaan sosiaalisesti ja alueellisesti oikeudenmukaisesti ja niin, että kaikki yhteiskunnan osa-alueet ovat mukana.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9EAA71-3191-471A-A27E-6E788678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3453-2B0E-4396-BF3F-A9C282A06F57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A270F-2F69-4C6D-A8FC-3A8E10DEC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2671676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629BB9-7A7C-41AE-9483-A82C3BDD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Jatkovaikuttamisen</a:t>
            </a:r>
            <a:r>
              <a:rPr lang="fi-FI" dirty="0"/>
              <a:t> painopisteet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D3F985-EEAC-488D-A90E-B7F84A8FB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i-FI" dirty="0"/>
              <a:t>Työllisyystoimikokonaisuus</a:t>
            </a:r>
          </a:p>
          <a:p>
            <a:pPr lvl="1"/>
            <a:r>
              <a:rPr lang="fi-FI" dirty="0"/>
              <a:t>YT-lain uudistus</a:t>
            </a:r>
          </a:p>
          <a:p>
            <a:pPr lvl="1"/>
            <a:r>
              <a:rPr lang="fi-FI" dirty="0"/>
              <a:t>Vuosilomalain uudistus</a:t>
            </a:r>
          </a:p>
          <a:p>
            <a:pPr lvl="1"/>
            <a:r>
              <a:rPr lang="fi-FI" dirty="0"/>
              <a:t>Tasa-arvo mm. palkka-avoimuus</a:t>
            </a:r>
          </a:p>
          <a:p>
            <a:pPr lvl="1"/>
            <a:r>
              <a:rPr lang="fi-FI" dirty="0"/>
              <a:t>Perhevapaiden uudistaminen</a:t>
            </a:r>
          </a:p>
          <a:p>
            <a:pPr lvl="1"/>
            <a:r>
              <a:rPr lang="fi-FI" dirty="0" err="1"/>
              <a:t>Veroratkaisujen</a:t>
            </a:r>
            <a:r>
              <a:rPr lang="fi-FI" dirty="0"/>
              <a:t> aikataulutus palkansaajien ostovoiman näkökulmasta </a:t>
            </a:r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2B9FC0-7718-4FE2-8E4F-96FE3CC7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F9B33-59E7-4BA5-B08D-3E044C83F300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C6202A-43A4-48FD-BC94-BFAEF813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904663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629BB9-7A7C-41AE-9483-A82C3BDD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Jatkovaikuttamisen</a:t>
            </a:r>
            <a:r>
              <a:rPr lang="fi-FI" dirty="0"/>
              <a:t> painopisteet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D3F985-EEAC-488D-A90E-B7F84A8FB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i-FI" dirty="0"/>
              <a:t>Toisen asteen kehittäminen ml. oppivelvollisuus</a:t>
            </a:r>
          </a:p>
          <a:p>
            <a:pPr lvl="1"/>
            <a:r>
              <a:rPr lang="fi-FI" dirty="0"/>
              <a:t>Jatkuva osaaminen</a:t>
            </a:r>
          </a:p>
          <a:p>
            <a:pPr lvl="1"/>
            <a:r>
              <a:rPr lang="fi-FI" dirty="0"/>
              <a:t>Sotu-uudistus</a:t>
            </a:r>
          </a:p>
          <a:p>
            <a:pPr lvl="1"/>
            <a:r>
              <a:rPr lang="fi-FI" dirty="0"/>
              <a:t>Sote-uudistus ja -palvelut</a:t>
            </a:r>
          </a:p>
          <a:p>
            <a:pPr lvl="1"/>
            <a:r>
              <a:rPr lang="fi-FI" dirty="0"/>
              <a:t>Ilmastonmuutoksen hillintä, vähäpäästöinen teollisuus ja muutosturva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2B9FC0-7718-4FE2-8E4F-96FE3CC79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CC0E9-D537-4B2F-A7B9-C8CA285A02E3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C6202A-43A4-48FD-BC94-BFAEF813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796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212D6B-26A8-40C6-8683-8DFCA908D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Osaava ja osallistava Suomi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A1D2BC2-6A79-419A-8EAD-DE0A2CE2B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065" y="1873753"/>
            <a:ext cx="6192688" cy="4178300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STTK:n tavoitteet näkyvät ohjelmassa kiitettävästi</a:t>
            </a:r>
          </a:p>
          <a:p>
            <a:r>
              <a:rPr lang="fi-FI" dirty="0"/>
              <a:t>Laaja, yksityiskohtainen ohjelma jättää myös asioita avoimeksi </a:t>
            </a:r>
            <a:r>
              <a:rPr lang="fi-FI" dirty="0" err="1"/>
              <a:t>jatkovalmisteluun</a:t>
            </a:r>
            <a:endParaRPr lang="fi-FI" dirty="0"/>
          </a:p>
          <a:p>
            <a:r>
              <a:rPr lang="fi-FI" dirty="0"/>
              <a:t>Tekstit antavat monin kohdin kuvan suuremmasta muutoksesta kuin resurssit mahdollistavat</a:t>
            </a:r>
          </a:p>
          <a:p>
            <a:r>
              <a:rPr lang="fi-FI" dirty="0"/>
              <a:t>Uudistusten toimeenpanon priorisointi alussa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000F31-4B61-482C-9EB3-9B0F40E4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2A34-EA2A-4B15-94DF-8E692D6B36AD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370B375-8F44-4575-85F0-D180D551C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14257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1133E2-548E-49BD-826E-5D1C5D7FA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Talouspolitiikka nojaa työllisyyteen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9EFAF4-19C9-4010-89DD-996E77524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Hidastuvan kasvun ja </a:t>
            </a:r>
            <a:r>
              <a:rPr lang="fi-FI" dirty="0" err="1"/>
              <a:t>kv</a:t>
            </a:r>
            <a:r>
              <a:rPr lang="fi-FI" dirty="0"/>
              <a:t>-talouden epävarmoissa oloissa tavoitellaan vahvaa työllisyyttä ja tuottavuuden vahvistamista</a:t>
            </a:r>
          </a:p>
          <a:p>
            <a:r>
              <a:rPr lang="fi-FI" dirty="0"/>
              <a:t>Pysyvien menojen (1,23 </a:t>
            </a:r>
            <a:r>
              <a:rPr lang="fi-FI" dirty="0" err="1"/>
              <a:t>mrd</a:t>
            </a:r>
            <a:r>
              <a:rPr lang="fi-FI" dirty="0"/>
              <a:t> e) rahoitus perustuu 75%-työllisyysastetavoitteen  saavuttamiseen ja </a:t>
            </a:r>
            <a:r>
              <a:rPr lang="fi-FI" dirty="0" err="1"/>
              <a:t>veronkiristyksiin</a:t>
            </a:r>
            <a:r>
              <a:rPr lang="fi-FI" dirty="0"/>
              <a:t>. Talouskasvuoletus haastava.</a:t>
            </a:r>
          </a:p>
          <a:p>
            <a:r>
              <a:rPr lang="fi-FI" dirty="0"/>
              <a:t>Kiikkulauta menojen lisäyksille, jos työllisyystavoitteessa ei onnistuta v. 2020, koska julkiseen talouteen tavoitellaan tasapainoa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EF34EE-23F1-498B-A854-4CA41F24F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BCB62-C8B0-4E4D-A423-DA5072F302EA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7D8D6D1-40A0-40C4-8389-78F13BCCA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223156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C8E978-1B4D-4F5C-A1E1-E8E9D627E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Työllisyyden vahvistaminen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A8F70F-BFED-4E15-8FA9-C7C7DD41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1911" y="1549177"/>
            <a:ext cx="7052989" cy="4724623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Kolmikantaiselta valmistelulta toivotaan kaksivaiheisesti esityksiä toimenpiteistä, jotka tukevat hallituksen työllisyystavoitteen saavuttamista</a:t>
            </a:r>
          </a:p>
          <a:p>
            <a:r>
              <a:rPr lang="fi-FI" dirty="0"/>
              <a:t>Valmistelun piiriin kuuluvat ainakin työttömyysturvan uudistaminen ja siihen liittyvät työvoimapoliittiset toimet, vaikeasti työllistettävien ryhmien työllisyyden parantaminen sekä paikallinen sopiminen</a:t>
            </a:r>
          </a:p>
          <a:p>
            <a:r>
              <a:rPr lang="fi-FI" dirty="0"/>
              <a:t> Työvoimapalveluiden osalta jatketaan siirtymää pohjoismaiseen malliin, jossa työttömyyden hoidossa korostuvat aktivoivat toimet passiivisen turvan sijaan. 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AFF644-4254-470C-B33A-B47FE1B9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A1F7-2214-44E2-A1D9-6F16AB54E298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731A0A2-BF39-43E0-8201-7746137BD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4076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03B1D1-B2AA-44BA-8DB8-5D2425AE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Verotus kiristyy maltillisesti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9B1F813A-A843-46C1-B36E-026A6BF144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6859" y="1981225"/>
            <a:ext cx="9292837" cy="4104456"/>
          </a:xfr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3CCAE79-71F2-4B92-901A-B0ED50F0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9F9C-0944-4E78-AE9A-18DDA320CF3C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25E81A-389D-450C-9A64-7E444547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12906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3923DF-FF81-4CB5-8D8D-E6CB7CEC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Työllisyyden tavoiteura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4F19971-D9D2-423F-BAA2-0BB8827D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EEB68-21BD-4D36-9EC6-BC438F42A7F0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357391-E848-40AE-ACBC-81CE34F22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  <p:graphicFrame>
        <p:nvGraphicFramePr>
          <p:cNvPr id="6" name="Sisällön paikkamerkki 3">
            <a:extLst>
              <a:ext uri="{FF2B5EF4-FFF2-40B4-BE49-F238E27FC236}">
                <a16:creationId xmlns:a16="http://schemas.microsoft.com/office/drawing/2014/main" id="{49200F98-32DA-41B5-B706-8CC107014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538899"/>
              </p:ext>
            </p:extLst>
          </p:nvPr>
        </p:nvGraphicFramePr>
        <p:xfrm>
          <a:off x="59579" y="205323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361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75E19-FE57-47B9-BFE1-39F00AF9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Turvaa työelämän muutoksessa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67E5EF-B80C-4C4A-A262-175E6E8F0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9903" y="1621185"/>
            <a:ext cx="7416824" cy="5136332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Työelämäkysymysten valmistelussa muutos turvan vahvistamiseen joustavuuden lisäämisen sijaan</a:t>
            </a:r>
          </a:p>
          <a:p>
            <a:r>
              <a:rPr lang="fi-FI" dirty="0"/>
              <a:t>YT-laki uudistetaan rakenteellisesti ja sisällöllisesti</a:t>
            </a:r>
          </a:p>
          <a:p>
            <a:r>
              <a:rPr lang="fi-FI" dirty="0"/>
              <a:t>Osa-aikatyöntekijöiden asemaa parannetaan vahvistamalla työajan vakiintumista</a:t>
            </a:r>
          </a:p>
          <a:p>
            <a:r>
              <a:rPr lang="fi-FI" dirty="0"/>
              <a:t>Kilpailukieltosopimuksia ja työsuhteen aikaisen kilpailevan toiminnan kiellon käyttöä rajataan</a:t>
            </a:r>
          </a:p>
          <a:p>
            <a:r>
              <a:rPr lang="fi-FI" dirty="0"/>
              <a:t>Selvitetään mahdollisuuksia lisätä </a:t>
            </a:r>
            <a:r>
              <a:rPr lang="fi-FI" dirty="0" err="1"/>
              <a:t>työaikajoustoja</a:t>
            </a:r>
            <a:r>
              <a:rPr lang="fi-FI" dirty="0"/>
              <a:t> työn ja perheen tasapainottamiseksi sekä lomapankkeja vuosilomalain uudistuksen yhteydessä. 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AF4935-970E-4B90-A379-C69B1B2A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79D85-DDA1-4984-A5A0-FAE93C7DD548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3C947A-CCA4-4222-B299-B4ED613D7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2615381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817779-55E3-468A-94D5-4B98D0188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Tasa-arvoloikka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E4C0E0-056C-4B69-9D25-C646FF735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Kunnianhimoinen samapalkka-ohjelma laaditaan</a:t>
            </a:r>
          </a:p>
          <a:p>
            <a:r>
              <a:rPr lang="fi-FI" dirty="0"/>
              <a:t>Palkka-avoimuutta lisätään</a:t>
            </a:r>
          </a:p>
          <a:p>
            <a:r>
              <a:rPr lang="fi-FI" dirty="0"/>
              <a:t>Perhevapaauudistuksella lisätään tasa-arvoa ja isien vapaiden käyttöä</a:t>
            </a:r>
          </a:p>
          <a:p>
            <a:r>
              <a:rPr lang="fi-FI" dirty="0"/>
              <a:t>Raskaussyrjintään puututaan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E86713-D15F-4014-8414-2758398C2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971D6-E88C-4B3E-B77C-3F0D4F2015BF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B9EF02E-5A6F-47BD-A6F2-3F5ACE96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395161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13FA0B-2D74-4A63-ABC7-B9653FF04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Sosiaaliturvaa uudistetaan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9B4FEC-DBCF-40B3-9A26-DB76572E7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Sotu-uudistus liikkeelle parlamentaarisesti</a:t>
            </a:r>
          </a:p>
          <a:p>
            <a:r>
              <a:rPr lang="fi-FI" dirty="0"/>
              <a:t>Työttömyysturva osa työllisyystoimia. Lisäksi jatketaan valmistelua </a:t>
            </a:r>
            <a:r>
              <a:rPr lang="fi-FI" dirty="0" err="1"/>
              <a:t>työssäoloehdosta</a:t>
            </a:r>
            <a:r>
              <a:rPr lang="fi-FI" dirty="0"/>
              <a:t>, sovitellusta ja yhdistelmävakuutuksesta</a:t>
            </a:r>
          </a:p>
          <a:p>
            <a:r>
              <a:rPr lang="fi-FI" dirty="0"/>
              <a:t>Selvitystyö jatkuu ansioturvasta kaikille</a:t>
            </a:r>
          </a:p>
          <a:p>
            <a:r>
              <a:rPr lang="fi-FI" dirty="0"/>
              <a:t>Eläkepolitiikka valmistellaan kolmikantaisesti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F73A08-BBC2-4724-91A9-8E502BB55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3ABE6-1248-4219-9C5C-607F2F036C6B}" type="datetime1">
              <a:rPr lang="fi-FI" smtClean="0"/>
              <a:t>7.6.2019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E688FD-E822-478C-875A-A3F929E8D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Antti Palola</a:t>
            </a:r>
          </a:p>
        </p:txBody>
      </p:sp>
    </p:spTree>
    <p:extLst>
      <p:ext uri="{BB962C8B-B14F-4D97-AF65-F5344CB8AC3E}">
        <p14:creationId xmlns:p14="http://schemas.microsoft.com/office/powerpoint/2010/main" val="2093489401"/>
      </p:ext>
    </p:extLst>
  </p:cSld>
  <p:clrMapOvr>
    <a:masterClrMapping/>
  </p:clrMapOvr>
</p:sld>
</file>

<file path=ppt/theme/theme1.xml><?xml version="1.0" encoding="utf-8"?>
<a:theme xmlns:a="http://schemas.openxmlformats.org/drawingml/2006/main" name="STTK_PPT">
  <a:themeElements>
    <a:clrScheme name="Mukautettu 2">
      <a:dk1>
        <a:srgbClr val="000000"/>
      </a:dk1>
      <a:lt1>
        <a:sysClr val="window" lastClr="FFFFFF"/>
      </a:lt1>
      <a:dk2>
        <a:srgbClr val="001F45"/>
      </a:dk2>
      <a:lt2>
        <a:srgbClr val="DCDCDC"/>
      </a:lt2>
      <a:accent1>
        <a:srgbClr val="00B0CA"/>
      </a:accent1>
      <a:accent2>
        <a:srgbClr val="818A8F"/>
      </a:accent2>
      <a:accent3>
        <a:srgbClr val="DFDF00"/>
      </a:accent3>
      <a:accent4>
        <a:srgbClr val="E0119D"/>
      </a:accent4>
      <a:accent5>
        <a:srgbClr val="000000"/>
      </a:accent5>
      <a:accent6>
        <a:srgbClr val="000000"/>
      </a:accent6>
      <a:hlink>
        <a:srgbClr val="002060"/>
      </a:hlink>
      <a:folHlink>
        <a:srgbClr val="FFFFFF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STTK_PPT</Template>
  <TotalTime>3713</TotalTime>
  <Words>406</Words>
  <Application>Microsoft Office PowerPoint</Application>
  <PresentationFormat>Mukautettu</PresentationFormat>
  <Paragraphs>90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7" baseType="lpstr">
      <vt:lpstr>Arial</vt:lpstr>
      <vt:lpstr>Calibri</vt:lpstr>
      <vt:lpstr>STTK_PPT</vt:lpstr>
      <vt:lpstr>Eduskuntavaalit, hallitus ja uusi hallitusohjelma </vt:lpstr>
      <vt:lpstr>Osaava ja osallistava Suomi</vt:lpstr>
      <vt:lpstr>Talouspolitiikka nojaa työllisyyteen</vt:lpstr>
      <vt:lpstr>Työllisyyden vahvistaminen</vt:lpstr>
      <vt:lpstr>Verotus kiristyy maltillisesti</vt:lpstr>
      <vt:lpstr>Työllisyyden tavoiteura</vt:lpstr>
      <vt:lpstr>Turvaa työelämän muutoksessa</vt:lpstr>
      <vt:lpstr>Tasa-arvoloikka</vt:lpstr>
      <vt:lpstr>Sosiaaliturvaa uudistetaan </vt:lpstr>
      <vt:lpstr>Kasvua tukeva elinkeinopolitiikka</vt:lpstr>
      <vt:lpstr>Osaamistasoa nostetaan</vt:lpstr>
      <vt:lpstr>Ilmastonmuutosta torjutaan</vt:lpstr>
      <vt:lpstr>Jatkovaikuttamisen painopisteet</vt:lpstr>
      <vt:lpstr>Jatkovaikuttamisen painopisteet</vt:lpstr>
    </vt:vector>
  </TitlesOfParts>
  <Company>STTK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Rakenneuudistuksia</dc:title>
  <dc:creator>Ihanus Jukka</dc:creator>
  <cp:lastModifiedBy>Palola Antti</cp:lastModifiedBy>
  <cp:revision>42</cp:revision>
  <cp:lastPrinted>2019-06-06T08:15:12Z</cp:lastPrinted>
  <dcterms:created xsi:type="dcterms:W3CDTF">2013-08-12T07:26:27Z</dcterms:created>
  <dcterms:modified xsi:type="dcterms:W3CDTF">2019-06-07T11:13:49Z</dcterms:modified>
</cp:coreProperties>
</file>