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7" r:id="rId1"/>
    <p:sldMasterId id="2147483673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69" r:id="rId17"/>
    <p:sldId id="276" r:id="rId18"/>
    <p:sldId id="277" r:id="rId19"/>
    <p:sldId id="278" r:id="rId20"/>
    <p:sldId id="271" r:id="rId21"/>
    <p:sldId id="270" r:id="rId22"/>
  </p:sldIdLst>
  <p:sldSz cx="9144000" cy="6858000" type="screen4x3"/>
  <p:notesSz cx="6858000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510"/>
      </p:cViewPr>
      <p:guideLst>
        <p:guide orient="horz" pos="164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12BE7-12CD-400C-A170-99CAD3E160EC}" type="datetimeFigureOut">
              <a:rPr lang="fi-FI" smtClean="0"/>
              <a:pPr/>
              <a:t>5.6.2019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D62EA-3D08-4FA1-B6F7-F9F9DF18C0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45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Muokkaa perustyyl. napsautt.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1" smtClean="0"/>
              <a:t>Muokkaa tekstin perustyylejä</a:t>
            </a:r>
          </a:p>
          <a:p>
            <a:pPr lvl="1"/>
            <a:r>
              <a:rPr lang="fi-FI" noProof="1" smtClean="0"/>
              <a:t>toinen taso</a:t>
            </a:r>
          </a:p>
          <a:p>
            <a:pPr lvl="2"/>
            <a:r>
              <a:rPr lang="fi-FI" noProof="1" smtClean="0"/>
              <a:t>kolmas taso</a:t>
            </a:r>
          </a:p>
          <a:p>
            <a:pPr lvl="3"/>
            <a:r>
              <a:rPr lang="fi-FI" noProof="1" smtClean="0"/>
              <a:t>neljäs taso</a:t>
            </a:r>
          </a:p>
          <a:p>
            <a:pPr lvl="4"/>
            <a:r>
              <a:rPr lang="fi-FI" noProof="1" smtClean="0"/>
              <a:t>viides taso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9553" y="6381328"/>
            <a:ext cx="3024336" cy="180020"/>
          </a:xfrm>
        </p:spPr>
        <p:txBody>
          <a:bodyPr anchor="t" anchorCtr="0"/>
          <a:lstStyle>
            <a:lvl1pPr>
              <a:lnSpc>
                <a:spcPts val="1300"/>
              </a:lnSpc>
              <a:defRPr sz="1200"/>
            </a:lvl1pPr>
          </a:lstStyle>
          <a:p>
            <a:pPr lvl="0"/>
            <a:r>
              <a:rPr lang="fi-FI" noProof="1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32141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kalvo -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Muokkaa perustyyl. napsautt.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0000"/>
            <a:ext cx="4777200" cy="4266000"/>
          </a:xfrm>
        </p:spPr>
        <p:txBody>
          <a:bodyPr/>
          <a:lstStyle/>
          <a:p>
            <a:pPr lvl="0"/>
            <a:r>
              <a:rPr lang="fi-FI" noProof="1" smtClean="0"/>
              <a:t>Muokkaa tekstin perustyylejä</a:t>
            </a:r>
          </a:p>
          <a:p>
            <a:pPr lvl="1"/>
            <a:r>
              <a:rPr lang="fi-FI" noProof="1" smtClean="0"/>
              <a:t>toinen taso</a:t>
            </a:r>
          </a:p>
          <a:p>
            <a:pPr lvl="2"/>
            <a:r>
              <a:rPr lang="fi-FI" noProof="1" smtClean="0"/>
              <a:t>kolmas taso</a:t>
            </a:r>
          </a:p>
          <a:p>
            <a:pPr lvl="3"/>
            <a:r>
              <a:rPr lang="fi-FI" noProof="1" smtClean="0"/>
              <a:t>neljäs taso</a:t>
            </a:r>
          </a:p>
          <a:p>
            <a:pPr lvl="4"/>
            <a:r>
              <a:rPr lang="fi-FI" noProof="1" smtClean="0"/>
              <a:t>viides taso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400092" y="1800000"/>
            <a:ext cx="3384376" cy="4266000"/>
          </a:xfrm>
        </p:spPr>
        <p:txBody>
          <a:bodyPr/>
          <a:lstStyle/>
          <a:p>
            <a:pPr lvl="0"/>
            <a:r>
              <a:rPr lang="fi-FI" noProof="1" smtClean="0"/>
              <a:t>Muokkaa tekstin perustyylejä</a:t>
            </a:r>
          </a:p>
          <a:p>
            <a:pPr lvl="1"/>
            <a:r>
              <a:rPr lang="fi-FI" noProof="1" smtClean="0"/>
              <a:t>toinen taso</a:t>
            </a:r>
          </a:p>
          <a:p>
            <a:pPr lvl="2"/>
            <a:r>
              <a:rPr lang="fi-FI" noProof="1" smtClean="0"/>
              <a:t>kolmas taso</a:t>
            </a:r>
          </a:p>
          <a:p>
            <a:pPr lvl="3"/>
            <a:r>
              <a:rPr lang="fi-FI" noProof="1" smtClean="0"/>
              <a:t>neljäs taso</a:t>
            </a:r>
          </a:p>
          <a:p>
            <a:pPr lvl="4"/>
            <a:r>
              <a:rPr lang="fi-FI" noProof="1" smtClean="0"/>
              <a:t>viides taso</a:t>
            </a:r>
            <a:endParaRPr lang="fi-FI" noProof="1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9553" y="6381328"/>
            <a:ext cx="3024336" cy="180020"/>
          </a:xfrm>
        </p:spPr>
        <p:txBody>
          <a:bodyPr anchor="t" anchorCtr="0"/>
          <a:lstStyle>
            <a:lvl1pPr>
              <a:lnSpc>
                <a:spcPts val="1300"/>
              </a:lnSpc>
              <a:defRPr sz="1200"/>
            </a:lvl1pPr>
          </a:lstStyle>
          <a:p>
            <a:pPr lvl="0"/>
            <a:r>
              <a:rPr lang="fi-FI" noProof="1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860071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uva -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Muokkaa perustyyl. napsautt.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0000"/>
            <a:ext cx="3240000" cy="4194000"/>
          </a:xfrm>
        </p:spPr>
        <p:txBody>
          <a:bodyPr/>
          <a:lstStyle/>
          <a:p>
            <a:pPr lvl="0"/>
            <a:r>
              <a:rPr lang="fi-FI" noProof="1" smtClean="0"/>
              <a:t>Muokkaa tekstin perustyylejä</a:t>
            </a:r>
          </a:p>
          <a:p>
            <a:pPr lvl="1"/>
            <a:r>
              <a:rPr lang="fi-FI" noProof="1" smtClean="0"/>
              <a:t>toinen taso</a:t>
            </a:r>
          </a:p>
          <a:p>
            <a:pPr lvl="2"/>
            <a:r>
              <a:rPr lang="fi-FI" noProof="1" smtClean="0"/>
              <a:t>kolmas taso</a:t>
            </a:r>
          </a:p>
          <a:p>
            <a:pPr lvl="3"/>
            <a:r>
              <a:rPr lang="fi-FI" noProof="1" smtClean="0"/>
              <a:t>neljäs taso</a:t>
            </a:r>
          </a:p>
          <a:p>
            <a:pPr lvl="4"/>
            <a:r>
              <a:rPr lang="fi-FI" noProof="1" smtClean="0"/>
              <a:t>viides taso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104000" y="1476000"/>
            <a:ext cx="4680000" cy="4104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03948" y="5661248"/>
            <a:ext cx="3024336" cy="180020"/>
          </a:xfrm>
        </p:spPr>
        <p:txBody>
          <a:bodyPr anchor="t" anchorCtr="0"/>
          <a:lstStyle>
            <a:lvl1pPr>
              <a:lnSpc>
                <a:spcPts val="1300"/>
              </a:lnSpc>
              <a:defRPr sz="1200"/>
            </a:lvl1pPr>
          </a:lstStyle>
          <a:p>
            <a:pPr lvl="0"/>
            <a:r>
              <a:rPr lang="fi-FI" noProof="1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76939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uva - pääll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Muokkaa perustyyl. napsautt.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0000"/>
            <a:ext cx="8244000" cy="1296000"/>
          </a:xfrm>
        </p:spPr>
        <p:txBody>
          <a:bodyPr/>
          <a:lstStyle/>
          <a:p>
            <a:pPr lvl="0"/>
            <a:r>
              <a:rPr lang="fi-FI" noProof="1" smtClean="0"/>
              <a:t>Muokkaa tekstin perustyylejä</a:t>
            </a:r>
          </a:p>
          <a:p>
            <a:pPr lvl="1"/>
            <a:r>
              <a:rPr lang="fi-FI" noProof="1" smtClean="0"/>
              <a:t>toinen taso</a:t>
            </a:r>
          </a:p>
          <a:p>
            <a:pPr lvl="2"/>
            <a:r>
              <a:rPr lang="fi-FI" noProof="1" smtClean="0"/>
              <a:t>kolmas taso</a:t>
            </a:r>
          </a:p>
          <a:p>
            <a:pPr lvl="3"/>
            <a:r>
              <a:rPr lang="fi-FI" noProof="1" smtClean="0"/>
              <a:t>neljäs taso</a:t>
            </a:r>
          </a:p>
          <a:p>
            <a:pPr lvl="4"/>
            <a:r>
              <a:rPr lang="fi-FI" noProof="1" smtClean="0"/>
              <a:t>viides taso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39552" y="3150000"/>
            <a:ext cx="8244448" cy="2916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9552" y="6129300"/>
            <a:ext cx="6733505" cy="250825"/>
          </a:xfrm>
        </p:spPr>
        <p:txBody>
          <a:bodyPr anchor="t" anchorCtr="0"/>
          <a:lstStyle>
            <a:lvl1pPr>
              <a:lnSpc>
                <a:spcPts val="1600"/>
              </a:lnSpc>
              <a:defRPr sz="1400"/>
            </a:lvl1pPr>
          </a:lstStyle>
          <a:p>
            <a:pPr lvl="0"/>
            <a:r>
              <a:rPr lang="fi-FI" noProof="1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6143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60000" y="360000"/>
            <a:ext cx="8424000" cy="5634000"/>
          </a:xfrm>
        </p:spPr>
        <p:txBody>
          <a:bodyPr/>
          <a:lstStyle/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9532" y="6048000"/>
            <a:ext cx="6733505" cy="250825"/>
          </a:xfrm>
        </p:spPr>
        <p:txBody>
          <a:bodyPr anchor="t" anchorCtr="0"/>
          <a:lstStyle>
            <a:lvl1pPr>
              <a:lnSpc>
                <a:spcPts val="1600"/>
              </a:lnSpc>
              <a:defRPr sz="1400"/>
            </a:lvl1pPr>
          </a:lstStyle>
          <a:p>
            <a:pPr lvl="0"/>
            <a:r>
              <a:rPr lang="fi-FI" noProof="1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87616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kal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68" y="2988012"/>
            <a:ext cx="4572000" cy="1305084"/>
          </a:xfrm>
        </p:spPr>
        <p:txBody>
          <a:bodyPr anchor="b" anchorCtr="0"/>
          <a:lstStyle>
            <a:lvl1pPr>
              <a:lnSpc>
                <a:spcPts val="36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000" y="4851248"/>
            <a:ext cx="4626000" cy="810000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sz="1800">
                <a:solidFill>
                  <a:srgbClr val="FFFFFF"/>
                </a:solidFill>
              </a:defRPr>
            </a:lvl2pPr>
            <a:lvl3pPr>
              <a:lnSpc>
                <a:spcPts val="2000"/>
              </a:lnSpc>
              <a:defRPr sz="1800">
                <a:solidFill>
                  <a:srgbClr val="FFFFFF"/>
                </a:solidFill>
              </a:defRPr>
            </a:lvl3pPr>
            <a:lvl4pPr>
              <a:lnSpc>
                <a:spcPts val="2000"/>
              </a:lnSpc>
              <a:defRPr sz="1800">
                <a:solidFill>
                  <a:srgbClr val="FFFFFF"/>
                </a:solidFill>
              </a:defRPr>
            </a:lvl4pPr>
            <a:lvl5pPr>
              <a:lnSpc>
                <a:spcPts val="2000"/>
              </a:lnSpc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12000" y="4546800"/>
            <a:ext cx="460851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99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kal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68" y="3320988"/>
            <a:ext cx="4283968" cy="1152128"/>
          </a:xfrm>
        </p:spPr>
        <p:txBody>
          <a:bodyPr anchor="b" anchorCtr="0"/>
          <a:lstStyle>
            <a:lvl1pPr>
              <a:lnSpc>
                <a:spcPts val="36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000" y="4689140"/>
            <a:ext cx="4626000" cy="1692188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sz="1800">
                <a:solidFill>
                  <a:srgbClr val="FFFFFF"/>
                </a:solidFill>
              </a:defRPr>
            </a:lvl2pPr>
            <a:lvl3pPr>
              <a:lnSpc>
                <a:spcPts val="2000"/>
              </a:lnSpc>
              <a:defRPr sz="1800">
                <a:solidFill>
                  <a:srgbClr val="FFFFFF"/>
                </a:solidFill>
              </a:defRPr>
            </a:lvl3pPr>
            <a:lvl4pPr>
              <a:lnSpc>
                <a:spcPts val="2000"/>
              </a:lnSpc>
              <a:defRPr sz="1800">
                <a:solidFill>
                  <a:srgbClr val="FFFFFF"/>
                </a:solidFill>
              </a:defRPr>
            </a:lvl4pPr>
            <a:lvl5pPr>
              <a:lnSpc>
                <a:spcPts val="2000"/>
              </a:lnSpc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12000" y="4546800"/>
            <a:ext cx="460851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04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051600"/>
            <a:ext cx="9143245" cy="8107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999" y="540000"/>
            <a:ext cx="8245225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1" smtClean="0"/>
              <a:t>Muokkaa perustyyl. napsautt.</a:t>
            </a:r>
            <a:endParaRPr lang="fi-FI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800000"/>
            <a:ext cx="8244000" cy="426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1" smtClean="0"/>
              <a:t>Muokkaa tekstin perustyylejä</a:t>
            </a:r>
          </a:p>
          <a:p>
            <a:pPr lvl="1"/>
            <a:r>
              <a:rPr lang="fi-FI" noProof="1" smtClean="0"/>
              <a:t>toinen taso</a:t>
            </a:r>
          </a:p>
          <a:p>
            <a:pPr lvl="2"/>
            <a:r>
              <a:rPr lang="fi-FI" noProof="1" smtClean="0"/>
              <a:t>kolmas taso</a:t>
            </a:r>
          </a:p>
          <a:p>
            <a:pPr lvl="3"/>
            <a:r>
              <a:rPr lang="fi-FI" noProof="1" smtClean="0"/>
              <a:t>neljäs taso</a:t>
            </a:r>
          </a:p>
          <a:p>
            <a:pPr lvl="4"/>
            <a:r>
              <a:rPr lang="fi-FI" noProof="1" smtClean="0"/>
              <a:t>viides taso</a:t>
            </a:r>
            <a:endParaRPr lang="fi-FI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00" y="6616800"/>
            <a:ext cx="2555836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400"/>
              </a:lnSpc>
              <a:defRPr sz="800">
                <a:solidFill>
                  <a:schemeClr val="bg1"/>
                </a:solidFill>
              </a:defRPr>
            </a:lvl1pPr>
          </a:lstStyle>
          <a:p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8000" y="6616800"/>
            <a:ext cx="230412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400"/>
              </a:lnSpc>
              <a:defRPr sz="800">
                <a:solidFill>
                  <a:schemeClr val="bg1"/>
                </a:solidFill>
              </a:defRPr>
            </a:lvl1pPr>
          </a:lstStyle>
          <a:p>
            <a:r>
              <a:rPr lang="fi-FI" noProof="1" smtClean="0"/>
              <a:t>Esittäjän nimi alatunnisteeseen</a:t>
            </a:r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16800"/>
            <a:ext cx="2232025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400"/>
              </a:lnSpc>
              <a:defRPr sz="1000" b="1">
                <a:solidFill>
                  <a:schemeClr val="bg1"/>
                </a:solidFill>
              </a:defRPr>
            </a:lvl1pPr>
          </a:lstStyle>
          <a:p>
            <a:fld id="{B63888E4-B065-43EF-8E16-5918655F770D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17106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2" r:id="rId2"/>
    <p:sldLayoutId id="2147483670" r:id="rId3"/>
    <p:sldLayoutId id="2147483671" r:id="rId4"/>
    <p:sldLayoutId id="214748366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6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532" y="2888940"/>
            <a:ext cx="8245225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4149080"/>
            <a:ext cx="8244000" cy="19169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3371095" cy="86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7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6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m.fi/" TargetMode="External"/><Relationship Id="rId2" Type="http://schemas.openxmlformats.org/officeDocument/2006/relationships/hyperlink" Target="http://www.mrluudistus.fi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MRL kokonaisuudistus – missä mennään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Erityisasiantuntija Lauri Jääskeläinen</a:t>
            </a:r>
          </a:p>
          <a:p>
            <a:r>
              <a:rPr lang="fi-FI" smtClean="0"/>
              <a:t>Kesäkuu 2019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750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Toimii ja ei toimi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Maankäyttösopimukset: suurissa kaupungeissa yleisiä (n. 1/3 kaavoista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Täydennysrakentamisessa kiinteistönomistajien omat toiveet ratkaisevia; hankelähtöisyys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Kuntien toimintatavat ehkä jääneet jälkeen (kaikkia lain </a:t>
            </a:r>
            <a:r>
              <a:rPr lang="fi-FI" dirty="0" err="1" smtClean="0"/>
              <a:t>mah-dollisuuksia</a:t>
            </a:r>
            <a:r>
              <a:rPr lang="fi-FI" dirty="0" smtClean="0"/>
              <a:t> ei hyödynnetä)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Uusi kommunikatiivinen käänne haastaa (</a:t>
            </a:r>
            <a:r>
              <a:rPr lang="fi-FI" dirty="0" err="1" smtClean="0"/>
              <a:t>some</a:t>
            </a:r>
            <a:r>
              <a:rPr lang="fi-FI" dirty="0" smtClean="0"/>
              <a:t> jne.)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Digitaalisuus osin vielä lähtökuopissa maankäytön ohjauksessa; rakentamisen </a:t>
            </a:r>
            <a:r>
              <a:rPr lang="fi-FI" dirty="0" err="1" smtClean="0"/>
              <a:t>luvitus</a:t>
            </a:r>
            <a:r>
              <a:rPr lang="fi-FI" dirty="0" smtClean="0"/>
              <a:t> tapahtuu jo sähköisesti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8100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Erilaistuminen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Rakennetut kaupunkialueet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Laajenevan kaupunkirakenteen kehä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Maaseutualueet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Kuntien kokoerot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Maakuntien kokoerot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Kansalaisten aktiivisuuden erot (”Lisää kaupunkia” –liikkeet jne. vs. passiivinen väestö)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Yhtä ainoaa oikeaa ratkaisua tulevaisuuden </a:t>
            </a:r>
            <a:r>
              <a:rPr lang="fi-FI" dirty="0" err="1" smtClean="0"/>
              <a:t>suunnittelujärjes-telmäksi</a:t>
            </a:r>
            <a:r>
              <a:rPr lang="fi-FI" dirty="0" smtClean="0"/>
              <a:t> ei 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Innovatiiviset ratkaisut syytä tutkia. Ei kuitenkaan muutosta itsetarkoituksena.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11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96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Jaostojen työn eteneminen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Alueidenkäytön jaostossa laaditaan eri suunnittelutasoja </a:t>
            </a:r>
            <a:r>
              <a:rPr lang="fi-FI" dirty="0" err="1" smtClean="0"/>
              <a:t>käsit-televiä</a:t>
            </a:r>
            <a:r>
              <a:rPr lang="fi-FI" dirty="0" smtClean="0"/>
              <a:t> vaihtoehtoisia esimerkkisuunnitelmia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Osallistumisen ym. jaostossa pohditaan, minkälaisia haasteita kaavoitukseen liittyvät erilaiset sopimukset tuovat </a:t>
            </a:r>
            <a:r>
              <a:rPr lang="fi-FI" dirty="0" err="1" smtClean="0"/>
              <a:t>vuorovaiku-tukseen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Digijaostossa asiakas keskiössä, ei teknologia. Tarvitaan riittävän yhtenäisiä toimintatapoja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Raksa-jaostossa esillä ollut vastuu ja elinkaarikysymykset sekä rakennusvalvonta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Rajapintajaosto kartoittaa ja priorisoi liittyvää lainsäädäntöä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Kaavojen toteuttamisjaosto selvittää maapolitiikkaa (</a:t>
            </a:r>
            <a:r>
              <a:rPr lang="fi-FI" dirty="0" err="1" smtClean="0"/>
              <a:t>Huom</a:t>
            </a:r>
            <a:r>
              <a:rPr lang="fi-FI" dirty="0" smtClean="0"/>
              <a:t>! Lunastuslain muutos vireillä)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12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1433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Työryhmä ja parlamentaarinen ryhmä sekä sidosryhmäfoorumi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Työryhmässä käsitelty rakentamisen vastuuta sekä alueidenkäytön suunnittelujärjestelmää alustavasti, rakentamisen elinkaarikysymyksiä, osallistumista, muutoksenhaun periaatteita, </a:t>
            </a:r>
            <a:r>
              <a:rPr lang="fi-FI" dirty="0" err="1" smtClean="0"/>
              <a:t>digitalisaatiota</a:t>
            </a:r>
            <a:r>
              <a:rPr lang="fi-FI" dirty="0" smtClean="0"/>
              <a:t> jne</a:t>
            </a:r>
            <a:r>
              <a:rPr lang="fi-FI" dirty="0"/>
              <a:t>.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Syksyn mittaan linjattavaksi tulevat mm. kaavoitus- ja lupajärjestelmä, muutoksenhaku jne.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Parlamentaarinen ryhmä ei ole vielä järjestäytynyt uudelleen vaalien jälkeen; kokous on 18.6.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Sidosryhmäfoorumilla ollut viisi tapaamista, joissa työpajatyöskentelyä lukuisissa eri kokoonpanoissa. Seuraava foorumi on 2.9.19. Foorumissa 3.6. esillä olivat kaavajärjestelmään liittyvät kysymykset.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13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8771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Alueidenkäytön suunnittelu – kipupisteitä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6080" y="1808546"/>
            <a:ext cx="8244000" cy="4266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Noin 70 % koko maan pinta-alasta on vailla yleiskaavaa.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Rakennetun alueen laajenemista tapahtuu myös kasvukeskusten ulkopuolella.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Jos kasvukeskuksiin tulee kaupunkiseutukaava, niin ketkä sen hyväksyvät? Uusi toimielin ei houkuttele. Myöskään ei haluta lisää suunnittelutasoja – maakuntakaavan tulisi tällöin väistyä kaupunkiseutukaavan tieltä.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Niin sanottu skaalautuvan yhden kuntakaavan malli herättänyt paljon keskustelua – suurilla kaupungeilla epäluuloja. Nyt on päätetty yhdessä Kuntaliiton kanssa mallia testata.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Valtakunnallisten alueidenkäyttötavoitteiden rooli myös vielä auki.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14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323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4279" y="562697"/>
            <a:ext cx="8245225" cy="900000"/>
          </a:xfrm>
        </p:spPr>
        <p:txBody>
          <a:bodyPr/>
          <a:lstStyle/>
          <a:p>
            <a:r>
              <a:rPr lang="fi-FI" dirty="0" smtClean="0"/>
              <a:t>Rakentamisen vastuut – tunnistettuja ongelmia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Vastuuketju ei aina toimi käytännössä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Ei-ammattilaisille hankkeeseen ryhtyville on sälytetty vastuuta, joka voi johtaa kohtuuttomuuksiin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YSE 1998:n takuuaika on kaksi vuotta, minkä aikana monet mahdolliset virheet eivät useinkaan vielä näy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Parannusta ei välttämättä tapahdu, jos vastuun laiminlyönti on taloudellisesti edullista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Kannatusta ei ole saanut: viranomaisvastuun kasvattaminen; pääsuunnittelijan vastuun kasvattaminen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(Lievää) kannatusta on saanut: kukin suunnittelija vastaa suunnitteluvirheistänsä; pääurakoitsija vastaa ”kaikesta”???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Vastaajan työnjohtajan roolista myös keskusteltu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15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3016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Hallitusohjelma 3.6.2019: MRL-uudistus kohdassa Asuntopolitiikka: Keinot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Viedään MRL-uudistus loppuun </a:t>
            </a:r>
            <a:r>
              <a:rPr lang="fi-FI" b="1" dirty="0" smtClean="0"/>
              <a:t>parlamentaarisessa valmistelussa. </a:t>
            </a:r>
            <a:r>
              <a:rPr lang="fi-FI" dirty="0" smtClean="0"/>
              <a:t>Päätavoitteita: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hiilineutraali yhteiskunta, luonnon monimuotoisuus, rakentamisen laadun parantaminen ja </a:t>
            </a:r>
            <a:r>
              <a:rPr lang="fi-FI" dirty="0" err="1" smtClean="0"/>
              <a:t>digitalisaatio</a:t>
            </a:r>
            <a:r>
              <a:rPr lang="fi-FI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Kuntien kaavamonopoli ja kaavahierarkia säilytetään, kaava-prosessin sujuvuutta edistetään ja kuntien maapolitiikkaa vahvistetaan.</a:t>
            </a:r>
          </a:p>
          <a:p>
            <a:r>
              <a:rPr lang="fi-FI" dirty="0" smtClean="0"/>
              <a:t>Alueiden käytön laillisuuden valvonta säilyy viranomaistoimintana vähintään nykytasolla.</a:t>
            </a:r>
          </a:p>
          <a:p>
            <a:endParaRPr lang="fi-FI" dirty="0"/>
          </a:p>
          <a:p>
            <a:r>
              <a:rPr lang="fi-FI" dirty="0" smtClean="0"/>
              <a:t>Ilmastonmuutoksen torjunta</a:t>
            </a:r>
            <a:r>
              <a:rPr lang="fi-FI" smtClean="0"/>
              <a:t>. </a:t>
            </a:r>
          </a:p>
          <a:p>
            <a:r>
              <a:rPr lang="fi-FI" smtClean="0"/>
              <a:t>Luodaan </a:t>
            </a:r>
            <a:r>
              <a:rPr lang="fi-FI" dirty="0" smtClean="0"/>
              <a:t>rakennetun ympäristön valtakunnallinen digitaalinen rekisteri ja tietoalusta.</a:t>
            </a: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16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694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Hallitusohjelma, muuta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Rakentamisen toteutusvastuu säädetään pääurakoitsijalle. Tämä pitää sisällään vastuun rakennusvirheistä ja niiden korjaamisesta.</a:t>
            </a:r>
          </a:p>
          <a:p>
            <a:endParaRPr lang="fi-FI" dirty="0"/>
          </a:p>
          <a:p>
            <a:r>
              <a:rPr lang="fi-FI" dirty="0" smtClean="0"/>
              <a:t>Selvitetään rakentamisen hintaan vaikuttavia tekijöitä, esim. auto-paikka- ja väestönsuojanormeja.</a:t>
            </a:r>
          </a:p>
          <a:p>
            <a:endParaRPr lang="fi-FI" dirty="0"/>
          </a:p>
          <a:p>
            <a:r>
              <a:rPr lang="fi-FI" dirty="0" smtClean="0"/>
              <a:t>Säädösten keventäminen ei saa uhata rakentamisen laatua tai rakennusten terveellisyyttä tai turvallisuutta.</a:t>
            </a:r>
          </a:p>
          <a:p>
            <a:endParaRPr lang="fi-FI" dirty="0"/>
          </a:p>
          <a:p>
            <a:r>
              <a:rPr lang="fi-FI" dirty="0" smtClean="0"/>
              <a:t>Selvitetään yksityisten omistamien asuinrakennusten korjaus-avustusten tarpeellisuus ja reunaehdot.</a:t>
            </a:r>
          </a:p>
          <a:p>
            <a:endParaRPr lang="fi-FI" dirty="0"/>
          </a:p>
          <a:p>
            <a:r>
              <a:rPr lang="fi-FI" dirty="0" smtClean="0"/>
              <a:t>Edistetään puurakentamista ARA-tuotannossa.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17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313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Hallitusohjelma, energia ja hiilijalanjälki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Tuetaan siirtymistä päästöttömään lämmöntuotantoon.</a:t>
            </a:r>
          </a:p>
          <a:p>
            <a:endParaRPr lang="fi-FI" dirty="0"/>
          </a:p>
          <a:p>
            <a:r>
              <a:rPr lang="fi-FI" dirty="0" smtClean="0"/>
              <a:t>Edistetään laajamittaisia peruskorjaus- ja energiatehokkuushankkeita.</a:t>
            </a:r>
          </a:p>
          <a:p>
            <a:endParaRPr lang="fi-FI" dirty="0"/>
          </a:p>
          <a:p>
            <a:r>
              <a:rPr lang="fi-FI" dirty="0" smtClean="0"/>
              <a:t>Nopeutetaan vähähiilisen rakentamisen tiekartan täytäntöön-panoa; edistetään kiertotaloutta; kehitetään rakennuksen elin-kaaren aikaiseen hiilijalanjälkeen perustuvaa säädösohjausta.</a:t>
            </a:r>
          </a:p>
          <a:p>
            <a:endParaRPr lang="fi-FI" dirty="0"/>
          </a:p>
          <a:p>
            <a:r>
              <a:rPr lang="fi-FI" dirty="0" smtClean="0"/>
              <a:t>Luodaan yhdessä alan toimijoiden kanssa rakennusalalle hiili-neutraalisuunnitelma.</a:t>
            </a:r>
          </a:p>
          <a:p>
            <a:endParaRPr lang="fi-FI" dirty="0"/>
          </a:p>
          <a:p>
            <a:r>
              <a:rPr lang="fi-FI" dirty="0" smtClean="0"/>
              <a:t>Sähköautojen latauspisteet (EU jo velvoittaa, 10.3.2020 takaraja)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18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1244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Jo voimaan tullutta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0352" y="1751396"/>
            <a:ext cx="8244000" cy="4266000"/>
          </a:xfrm>
        </p:spPr>
        <p:txBody>
          <a:bodyPr/>
          <a:lstStyle/>
          <a:p>
            <a:r>
              <a:rPr lang="fi-FI" dirty="0" smtClean="0"/>
              <a:t>Kolmiulotteisia kiinteistöjä koskeva lainsäädäntö voimaan 1.8.2018:Kiinteistön ulottuvuudet voidaan määrittää myös horisontaalisesti</a:t>
            </a:r>
          </a:p>
          <a:p>
            <a:endParaRPr lang="fi-FI" dirty="0"/>
          </a:p>
          <a:p>
            <a:r>
              <a:rPr lang="fi-FI" dirty="0" smtClean="0"/>
              <a:t>Helpottaa hybridihankkeiden toteutusta: esim. kauppakeskuksissa maanalaiset tilat, maanpäälliset liiketilat ja ylimpien kerrosten asuintilat voidaan eriyttää erillisiin kiinteistöyksiköihin.</a:t>
            </a:r>
          </a:p>
          <a:p>
            <a:endParaRPr lang="fi-FI" dirty="0"/>
          </a:p>
          <a:p>
            <a:r>
              <a:rPr lang="fi-FI" dirty="0" smtClean="0"/>
              <a:t>Kaukolämpöverkkoon liittymisvelvoitetta koskeva MRL 57 a § kumottiin.</a:t>
            </a:r>
          </a:p>
          <a:p>
            <a:endParaRPr lang="fi-FI" dirty="0" smtClean="0"/>
          </a:p>
          <a:p>
            <a:r>
              <a:rPr lang="fi-FI" dirty="0" smtClean="0"/>
              <a:t>Purkavan uusrakentamisen mahdollistaminen 4/5 enemmistöllä: </a:t>
            </a:r>
            <a:r>
              <a:rPr lang="fi-FI" dirty="0" err="1" smtClean="0"/>
              <a:t>AsOyL:n</a:t>
            </a:r>
            <a:r>
              <a:rPr lang="fi-FI" dirty="0" smtClean="0"/>
              <a:t> muutos.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19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88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Valmistelu organisoitiin huhtikuussa 2018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Ministerin asettamispäätös 24.4.18: ”Tavoitteena on uudistaa MRL siihen myöhemmin tehtyine muutoksineen siten, että </a:t>
            </a:r>
            <a:r>
              <a:rPr lang="fi-FI" dirty="0" err="1" smtClean="0"/>
              <a:t>uudistuk-sessa</a:t>
            </a:r>
            <a:r>
              <a:rPr lang="fi-FI" dirty="0" smtClean="0"/>
              <a:t> otetaan huomioon alueidenkäytön suunnittelun ja rakentamisen tulevaisuuden haasteista, muuttuvasta toiminta-ympäristöstä sekä aluehallinnon rakenteiden muutoksissa </a:t>
            </a:r>
            <a:r>
              <a:rPr lang="fi-FI" dirty="0" err="1" smtClean="0"/>
              <a:t>aiheu</a:t>
            </a:r>
            <a:r>
              <a:rPr lang="fi-FI" dirty="0" smtClean="0"/>
              <a:t>-tuvat kehittämistarpeet. Lisäksi tavoitteena on yksinkertaistaa alueidenkäytön suunnittelujärjestelmää, kehittää rakentamista koskevaa ohjausjärjestelmää sekä selkeyttää </a:t>
            </a:r>
            <a:r>
              <a:rPr lang="fi-FI" dirty="0" err="1" smtClean="0"/>
              <a:t>MRL:n</a:t>
            </a:r>
            <a:r>
              <a:rPr lang="fi-FI" dirty="0" smtClean="0"/>
              <a:t> mukaisia valmistelu-, päätöksenteko- ja toimeenpanotehtäviä.”</a:t>
            </a:r>
          </a:p>
          <a:p>
            <a:r>
              <a:rPr lang="fi-FI" b="1" dirty="0" smtClean="0"/>
              <a:t>Työryhmä, jonka alla 6 jaostoa</a:t>
            </a:r>
          </a:p>
          <a:p>
            <a:r>
              <a:rPr lang="fi-FI" b="1" dirty="0" smtClean="0"/>
              <a:t>Parlamentaarinen seurantaryhmä</a:t>
            </a:r>
          </a:p>
          <a:p>
            <a:r>
              <a:rPr lang="fi-FI" b="1" dirty="0" smtClean="0"/>
              <a:t>Sidosryhmäfoorumi</a:t>
            </a:r>
          </a:p>
          <a:p>
            <a:r>
              <a:rPr lang="fi-FI" b="1" dirty="0" smtClean="0"/>
              <a:t>Kolme sihteeriä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1283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hlinkClick r:id="rId2"/>
              </a:rPr>
              <a:t>www.mrluudistus.fi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>
                <a:hlinkClick r:id="rId3"/>
              </a:rPr>
              <a:t>www.ym.fi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20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242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Ryhmien ja foorumin tehtävät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Seurantaryhmä: </a:t>
            </a:r>
            <a:r>
              <a:rPr lang="fi-FI" dirty="0" smtClean="0"/>
              <a:t>Päälinjaukset, valmistelutyön arviointi, </a:t>
            </a:r>
            <a:r>
              <a:rPr lang="fi-FI" dirty="0" err="1" smtClean="0"/>
              <a:t>vuorovai-kutuksen</a:t>
            </a:r>
            <a:r>
              <a:rPr lang="fi-FI" dirty="0" smtClean="0"/>
              <a:t> edistäminen ja yhteiskunnallinen keskustelu (ministeri ja kansanedustajat)</a:t>
            </a:r>
          </a:p>
          <a:p>
            <a:endParaRPr lang="fi-FI" b="1" dirty="0"/>
          </a:p>
          <a:p>
            <a:r>
              <a:rPr lang="fi-FI" b="1" dirty="0" smtClean="0"/>
              <a:t>Työryhmä: </a:t>
            </a:r>
            <a:r>
              <a:rPr lang="fi-FI" dirty="0" smtClean="0"/>
              <a:t>Hallituksen esityksen valmistelu, osa-alueiden yhteen-sovittaminen (jaostojen koordinointi), vaikutusten arviointi ja sidosryhmäyhteistyö</a:t>
            </a:r>
          </a:p>
          <a:p>
            <a:endParaRPr lang="fi-FI" b="1" dirty="0"/>
          </a:p>
          <a:p>
            <a:r>
              <a:rPr lang="fi-FI" b="1" dirty="0" smtClean="0"/>
              <a:t>Sidosryhmäfoorumi: </a:t>
            </a:r>
            <a:r>
              <a:rPr lang="fi-FI" dirty="0" smtClean="0"/>
              <a:t>Monipuolinen vuorovaikutus eri toimijoiden kesken, hyödynnetään työryhmän ja valmistelujaostojen työssä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45051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Kokoonpanoista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Seurantaryhmä: </a:t>
            </a:r>
            <a:r>
              <a:rPr lang="fi-FI" dirty="0" smtClean="0"/>
              <a:t>ministeri ja kansanedustajat kaikista poliittisista puolueista</a:t>
            </a:r>
          </a:p>
          <a:p>
            <a:endParaRPr lang="fi-FI" b="1" dirty="0"/>
          </a:p>
          <a:p>
            <a:r>
              <a:rPr lang="fi-FI" b="1" dirty="0" smtClean="0"/>
              <a:t>Työryhmä: </a:t>
            </a:r>
            <a:r>
              <a:rPr lang="fi-FI" dirty="0" smtClean="0"/>
              <a:t>pj ylijohtaja Helena Säteri; jäsenet virkamiehiä eri ministeriöistä sekä edustaja Kuntaliitosta</a:t>
            </a:r>
          </a:p>
          <a:p>
            <a:endParaRPr lang="fi-FI" b="1" dirty="0"/>
          </a:p>
          <a:p>
            <a:r>
              <a:rPr lang="fi-FI" b="1" dirty="0" smtClean="0"/>
              <a:t>6 jaostoa: </a:t>
            </a:r>
            <a:r>
              <a:rPr lang="fi-FI" dirty="0" err="1" smtClean="0"/>
              <a:t>pj:t</a:t>
            </a:r>
            <a:r>
              <a:rPr lang="fi-FI" dirty="0" smtClean="0"/>
              <a:t> </a:t>
            </a:r>
            <a:r>
              <a:rPr lang="fi-FI" dirty="0" err="1" smtClean="0"/>
              <a:t>YM:stä</a:t>
            </a:r>
            <a:r>
              <a:rPr lang="fi-FI" dirty="0" smtClean="0"/>
              <a:t>; samoin jäsenet; jokaisessa jaostossa myös 5 – 7 pysyvää asiantuntijaa eri organisaatioista. Jaostot ovat:</a:t>
            </a:r>
          </a:p>
          <a:p>
            <a:r>
              <a:rPr lang="fi-FI" b="1" dirty="0" smtClean="0"/>
              <a:t>Alueidenkäyttö; Rakentaminen; Osallistuminen, vuorovaikutus ja vaikutusten arviointi; Kaavojen toteuttaminen; Rajapinnat; </a:t>
            </a:r>
            <a:r>
              <a:rPr lang="fi-FI" b="1" dirty="0" err="1" smtClean="0"/>
              <a:t>Digitalisaatio</a:t>
            </a:r>
            <a:r>
              <a:rPr lang="fi-FI" b="1" dirty="0" smtClean="0"/>
              <a:t> ja asiakaslähtöiset prosessit.</a:t>
            </a:r>
          </a:p>
          <a:p>
            <a:endParaRPr lang="fi-FI" b="1" dirty="0"/>
          </a:p>
          <a:p>
            <a:r>
              <a:rPr lang="fi-FI" b="1" dirty="0" smtClean="0"/>
              <a:t>Sidosryhmäfoorumi: </a:t>
            </a:r>
            <a:r>
              <a:rPr lang="fi-FI" dirty="0" smtClean="0"/>
              <a:t>pj Ari Ekroos. Mukana useita kymmeniä tahoja: etujärjestöjä, kansalaisjärjestöjä, kuntia, valtionhallintoa, tutkimuslaitoksia jne.</a:t>
            </a:r>
            <a:endParaRPr lang="fi-FI" b="1" dirty="0"/>
          </a:p>
          <a:p>
            <a:endParaRPr lang="fi-FI" b="1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3522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Uudistuksen aikataulu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Työryhmän toimikausi 1.5.2018 – 31.12.2021</a:t>
            </a:r>
          </a:p>
          <a:p>
            <a:endParaRPr lang="fi-FI" dirty="0"/>
          </a:p>
          <a:p>
            <a:r>
              <a:rPr lang="fi-FI" dirty="0" smtClean="0"/>
              <a:t>Luonnos hallituksen esitykseksi elokuu 2020</a:t>
            </a:r>
          </a:p>
          <a:p>
            <a:endParaRPr lang="fi-FI" dirty="0"/>
          </a:p>
          <a:p>
            <a:r>
              <a:rPr lang="fi-FI" dirty="0" smtClean="0"/>
              <a:t>Lausuntokierros hallituksen esitysluonnoksesta loka-marraskuu 2020</a:t>
            </a:r>
          </a:p>
          <a:p>
            <a:endParaRPr lang="fi-FI" dirty="0"/>
          </a:p>
          <a:p>
            <a:r>
              <a:rPr lang="fi-FI" dirty="0" smtClean="0"/>
              <a:t>Lausuntopalautteiden käsittely, esitysluonnoksen viimeistely ja kääntäminen alkuvuosi 2021</a:t>
            </a:r>
          </a:p>
          <a:p>
            <a:endParaRPr lang="fi-FI" dirty="0"/>
          </a:p>
          <a:p>
            <a:r>
              <a:rPr lang="fi-FI" dirty="0" smtClean="0"/>
              <a:t>Hallituksen esitys eduskuntaan syysistuntokauden 2021 alkupuolella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594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Muutostarpeita (vrt. lausunnolla ollut keskustelupaperi 12.4.2018)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Alueiden erilaistuminen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Valtion kaavavalvonnan ulottuvuus?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Kaavatasot ja niiden sitovuus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Kaavojen määräaikaisuus ja niiden toteuttaminen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Maanomistajan aloiteoikeus kaavoituksessa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Alueidenkäytön suunnittelun ja lupien rajapinnat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Rakentamisen laatu ja vastuu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Rakennusvalvonnan organisointi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Rakennusten kunnossapito ja elinkaari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Valitusjärjestelmä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Sanktiot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… …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898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Sääntelyn luonne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MRL sisältää paljon joustavia oikeusohjeita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Oikeusohjeiden sisältö punnitaan kaavoissa ja lupaharkinnassa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Rakentamisen tekninen vähimmäistaso pitkälti EU-lähtöistä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Ohjeet eivät sitovia; silti niillä käytännössä ohjaavaa roolia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Standardeilla myös ohjataan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Liittyvää rajapintalainsäädäntöä on paljon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Hallintoviranomaisen toimivalta </a:t>
            </a:r>
            <a:r>
              <a:rPr lang="fi-FI" dirty="0" err="1" smtClean="0"/>
              <a:t>sektoroitunutta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Suomen perustuslaista johtuvat vaatimukset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Kehittyvistä toimintatavoista ja –menetelmistä aiheutuvat vaatimukset ja mahdollisuudet (digi)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Erilaiset sopimuskäytännöt (myös MAL ja MALPE)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Vaikutukset yhdyskuntatalouteen, kestävyysvajeeseen ja yksittäiseen kansalaiseen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783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Selvityksiä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Taustaselvityksiä on jo runsaanlaisesti (löytyy mm. </a:t>
            </a:r>
            <a:r>
              <a:rPr lang="fi-FI" dirty="0" err="1" smtClean="0"/>
              <a:t>ym:n</a:t>
            </a:r>
            <a:r>
              <a:rPr lang="fi-FI" dirty="0" smtClean="0"/>
              <a:t> verkkosivuilta: </a:t>
            </a:r>
            <a:r>
              <a:rPr lang="fi-FI" b="1" dirty="0" smtClean="0"/>
              <a:t>www.mrluudistus.fi</a:t>
            </a:r>
            <a:r>
              <a:rPr lang="fi-FI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Verkkoaivoriihien tuloksia on myös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Sidosryhmäfoorumilaisille on avattu oma keskustelualusta; työryhmissä ja jaostoissa toimivat käyttävät Tiimeriä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Prosessien sujuvuutta korostetaan – samalla muistaen loppu-tuloksen laatu ja sen merkitys. Laatu syntyy kunnissa ja rakentajien toimesta. Kuinka pitkälle lainsäätäjä voi laatua säädellä?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4226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Tunnistettu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Hierarkkinen kaavajärjestelmä ei aina toimi: eri suunnittelutasot ovat vuorovaikutuksessa toisiinsa nähden. Mitä kullakin tasolla tulisi ratkaista? Oikeusvaikutukset?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Kasvavilla kaupunkiseuduilla hallinnolliset rajat ja suunnittelun alueellinen tarve eivät kohtaa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Alueiden elinvoiman kehittäminen keskiöön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Tarpeettoman suunnittelun välttäminen: keskittyminen suun-</a:t>
            </a:r>
            <a:r>
              <a:rPr lang="fi-FI" dirty="0" err="1" smtClean="0"/>
              <a:t>nittelun</a:t>
            </a:r>
            <a:r>
              <a:rPr lang="fi-FI" dirty="0" smtClean="0"/>
              <a:t> ydintehtäviin oikeilla tasoilla; ei liikaa yksityiskohtia eikä toistoa. Toisaalta miten esim. inventointien tietosisällön </a:t>
            </a:r>
            <a:r>
              <a:rPr lang="fi-FI" dirty="0" err="1" smtClean="0"/>
              <a:t>välitty-minen</a:t>
            </a:r>
            <a:r>
              <a:rPr lang="fi-FI" dirty="0" smtClean="0"/>
              <a:t> turvataan?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Suunnitelmien sisältövaatimukset: kaikkia tasoja koskevina tai eriteltyinä tai näiden yhdistelmänä?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 alatunnisteeseen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8039464"/>
      </p:ext>
    </p:extLst>
  </p:cSld>
  <p:clrMapOvr>
    <a:masterClrMapping/>
  </p:clrMapOvr>
</p:sld>
</file>

<file path=ppt/theme/theme1.xml><?xml version="1.0" encoding="utf-8"?>
<a:theme xmlns:a="http://schemas.openxmlformats.org/drawingml/2006/main" name="Ympäristöministeriö_sisältö_kalvot">
  <a:themeElements>
    <a:clrScheme name="Ympäristöministeriö">
      <a:dk1>
        <a:sysClr val="windowText" lastClr="000000"/>
      </a:dk1>
      <a:lt1>
        <a:sysClr val="window" lastClr="FFFFFF"/>
      </a:lt1>
      <a:dk2>
        <a:srgbClr val="0065BD"/>
      </a:dk2>
      <a:lt2>
        <a:srgbClr val="FFFFFF"/>
      </a:lt2>
      <a:accent1>
        <a:srgbClr val="0065BD"/>
      </a:accent1>
      <a:accent2>
        <a:srgbClr val="78BE20"/>
      </a:accent2>
      <a:accent3>
        <a:srgbClr val="00A3E0"/>
      </a:accent3>
      <a:accent4>
        <a:srgbClr val="F2A900"/>
      </a:accent4>
      <a:accent5>
        <a:srgbClr val="7474C1"/>
      </a:accent5>
      <a:accent6>
        <a:srgbClr val="BFB800"/>
      </a:accent6>
      <a:hlink>
        <a:srgbClr val="0065BD"/>
      </a:hlink>
      <a:folHlink>
        <a:srgbClr val="7474C1"/>
      </a:folHlink>
    </a:clrScheme>
    <a:fontScheme name="Ympäristöministeriö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M_powerpoint_pohja1.potx [Vain luku]" id="{700D8E81-AAFC-4A4E-906A-4232E45ADD58}" vid="{4470537D-3283-424C-8403-BACF91E09DB7}"/>
    </a:ext>
  </a:extLst>
</a:theme>
</file>

<file path=ppt/theme/theme2.xml><?xml version="1.0" encoding="utf-8"?>
<a:theme xmlns:a="http://schemas.openxmlformats.org/drawingml/2006/main" name="Ympäristöministeriö_kannet">
  <a:themeElements>
    <a:clrScheme name="Ympäristöministeriö">
      <a:dk1>
        <a:sysClr val="windowText" lastClr="000000"/>
      </a:dk1>
      <a:lt1>
        <a:sysClr val="window" lastClr="FFFFFF"/>
      </a:lt1>
      <a:dk2>
        <a:srgbClr val="0065BD"/>
      </a:dk2>
      <a:lt2>
        <a:srgbClr val="FFFFFF"/>
      </a:lt2>
      <a:accent1>
        <a:srgbClr val="0065BD"/>
      </a:accent1>
      <a:accent2>
        <a:srgbClr val="78BE20"/>
      </a:accent2>
      <a:accent3>
        <a:srgbClr val="00A3E0"/>
      </a:accent3>
      <a:accent4>
        <a:srgbClr val="F2A900"/>
      </a:accent4>
      <a:accent5>
        <a:srgbClr val="7474C1"/>
      </a:accent5>
      <a:accent6>
        <a:srgbClr val="BFB800"/>
      </a:accent6>
      <a:hlink>
        <a:srgbClr val="0065BD"/>
      </a:hlink>
      <a:folHlink>
        <a:srgbClr val="7474C1"/>
      </a:folHlink>
    </a:clrScheme>
    <a:fontScheme name="Ympäristöministeriö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M_powerpoint_pohja1.potx [Vain luku]" id="{700D8E81-AAFC-4A4E-906A-4232E45ADD58}" vid="{3F4BEE87-CF35-46F7-B8AD-AC4B0FF3B62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YM_powerpoint_pohja1</Template>
  <TotalTime>0</TotalTime>
  <Words>1195</Words>
  <Application>Microsoft Office PowerPoint</Application>
  <PresentationFormat>Näytössä katseltava diaesitys (4:3)</PresentationFormat>
  <Paragraphs>189</Paragraphs>
  <Slides>20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20</vt:i4>
      </vt:variant>
    </vt:vector>
  </HeadingPairs>
  <TitlesOfParts>
    <vt:vector size="24" baseType="lpstr">
      <vt:lpstr>Arial</vt:lpstr>
      <vt:lpstr>Calibri</vt:lpstr>
      <vt:lpstr>Ympäristöministeriö_sisältö_kalvot</vt:lpstr>
      <vt:lpstr>Ympäristöministeriö_kannet</vt:lpstr>
      <vt:lpstr>MRL kokonaisuudistus – missä mennään  </vt:lpstr>
      <vt:lpstr>Valmistelu organisoitiin huhtikuussa 2018</vt:lpstr>
      <vt:lpstr>Ryhmien ja foorumin tehtävät</vt:lpstr>
      <vt:lpstr>Kokoonpanoista</vt:lpstr>
      <vt:lpstr>Uudistuksen aikataulu</vt:lpstr>
      <vt:lpstr>Muutostarpeita (vrt. lausunnolla ollut keskustelupaperi 12.4.2018)</vt:lpstr>
      <vt:lpstr>Sääntelyn luonne</vt:lpstr>
      <vt:lpstr>Selvityksiä</vt:lpstr>
      <vt:lpstr>Tunnistettu</vt:lpstr>
      <vt:lpstr>Toimii ja ei toimi</vt:lpstr>
      <vt:lpstr>Erilaistuminen</vt:lpstr>
      <vt:lpstr>Jaostojen työn eteneminen</vt:lpstr>
      <vt:lpstr>Työryhmä ja parlamentaarinen ryhmä sekä sidosryhmäfoorumi</vt:lpstr>
      <vt:lpstr>Alueidenkäytön suunnittelu – kipupisteitä</vt:lpstr>
      <vt:lpstr>Rakentamisen vastuut – tunnistettuja ongelmia</vt:lpstr>
      <vt:lpstr>Hallitusohjelma 3.6.2019: MRL-uudistus kohdassa Asuntopolitiikka: Keinot</vt:lpstr>
      <vt:lpstr>Hallitusohjelma, muuta</vt:lpstr>
      <vt:lpstr>Hallitusohjelma, energia ja hiilijalanjälki</vt:lpstr>
      <vt:lpstr>Jo voimaan tullutta</vt:lpstr>
      <vt:lpstr>Kiitos!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2018-10-16T06:27:34Z</dcterms:created>
  <dcterms:modified xsi:type="dcterms:W3CDTF">2019-06-05T06:59:19Z</dcterms:modified>
</cp:coreProperties>
</file>