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80" r:id="rId2"/>
    <p:sldMasterId id="2147483837" r:id="rId3"/>
    <p:sldMasterId id="2147483848" r:id="rId4"/>
    <p:sldMasterId id="2147483961" r:id="rId5"/>
  </p:sldMasterIdLst>
  <p:notesMasterIdLst>
    <p:notesMasterId r:id="rId41"/>
  </p:notesMasterIdLst>
  <p:handoutMasterIdLst>
    <p:handoutMasterId r:id="rId42"/>
  </p:handoutMasterIdLst>
  <p:sldIdLst>
    <p:sldId id="774" r:id="rId6"/>
    <p:sldId id="826" r:id="rId7"/>
    <p:sldId id="485" r:id="rId8"/>
    <p:sldId id="483" r:id="rId9"/>
    <p:sldId id="817" r:id="rId10"/>
    <p:sldId id="804" r:id="rId11"/>
    <p:sldId id="830" r:id="rId12"/>
    <p:sldId id="551" r:id="rId13"/>
    <p:sldId id="831" r:id="rId14"/>
    <p:sldId id="854" r:id="rId15"/>
    <p:sldId id="549" r:id="rId16"/>
    <p:sldId id="833" r:id="rId17"/>
    <p:sldId id="853" r:id="rId18"/>
    <p:sldId id="772" r:id="rId19"/>
    <p:sldId id="827" r:id="rId20"/>
    <p:sldId id="776" r:id="rId21"/>
    <p:sldId id="777" r:id="rId22"/>
    <p:sldId id="837" r:id="rId23"/>
    <p:sldId id="838" r:id="rId24"/>
    <p:sldId id="663" r:id="rId25"/>
    <p:sldId id="849" r:id="rId26"/>
    <p:sldId id="768" r:id="rId27"/>
    <p:sldId id="678" r:id="rId28"/>
    <p:sldId id="769" r:id="rId29"/>
    <p:sldId id="677" r:id="rId30"/>
    <p:sldId id="680" r:id="rId31"/>
    <p:sldId id="681" r:id="rId32"/>
    <p:sldId id="839" r:id="rId33"/>
    <p:sldId id="515" r:id="rId34"/>
    <p:sldId id="828" r:id="rId35"/>
    <p:sldId id="775" r:id="rId36"/>
    <p:sldId id="852" r:id="rId37"/>
    <p:sldId id="835" r:id="rId38"/>
    <p:sldId id="550" r:id="rId39"/>
    <p:sldId id="514" r:id="rId4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A5"/>
    <a:srgbClr val="84CCF8"/>
    <a:srgbClr val="000000"/>
    <a:srgbClr val="D9D9D6"/>
    <a:srgbClr val="AADAF8"/>
    <a:srgbClr val="3C8FDE"/>
    <a:srgbClr val="54A1EA"/>
    <a:srgbClr val="75787B"/>
    <a:srgbClr val="C2A6E3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1" autoAdjust="0"/>
    <p:restoredTop sz="93192" autoAdjust="0"/>
  </p:normalViewPr>
  <p:slideViewPr>
    <p:cSldViewPr snapToGrid="0">
      <p:cViewPr varScale="1">
        <p:scale>
          <a:sx n="128" d="100"/>
          <a:sy n="128" d="100"/>
        </p:scale>
        <p:origin x="7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14.6.2019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493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72168-63E2-426B-BB82-DF02CD5CE14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1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241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713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15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00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633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81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52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766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64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182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0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54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410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632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552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279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765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126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333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72168-63E2-426B-BB82-DF02CD5CE14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7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6613" cy="40433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062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6613" cy="40433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07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6613" cy="40433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61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72168-63E2-426B-BB82-DF02CD5CE14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068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05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5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04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6613" cy="40433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06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72168-63E2-426B-BB82-DF02CD5CE14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68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6613" cy="40433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2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72168-63E2-426B-BB82-DF02CD5CE14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5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0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69F2-E2E4-244D-B3DA-40154EC55DBC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201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</a:t>
            </a:r>
            <a:r>
              <a:rPr lang="fi-FI" sz="1800" dirty="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41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703886"/>
            <a:ext cx="10363200" cy="1347416"/>
          </a:xfrm>
        </p:spPr>
        <p:txBody>
          <a:bodyPr>
            <a:noAutofit/>
          </a:bodyPr>
          <a:lstStyle>
            <a:lvl1pPr algn="ctr">
              <a:defRPr sz="72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40513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83" y="297630"/>
            <a:ext cx="1871999" cy="14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86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83" y="297630"/>
            <a:ext cx="1871999" cy="14039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703886"/>
            <a:ext cx="10363200" cy="1347416"/>
          </a:xfrm>
        </p:spPr>
        <p:txBody>
          <a:bodyPr>
            <a:noAutofit/>
          </a:bodyPr>
          <a:lstStyle>
            <a:lvl1pPr algn="ctr">
              <a:defRPr sz="7200" b="1">
                <a:solidFill>
                  <a:srgbClr val="418FDE"/>
                </a:solidFill>
                <a:latin typeface="Calibri"/>
                <a:cs typeface="Calibri"/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828800" y="40513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18FDE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541788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/>
                <a:cs typeface="Calibri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/>
          <a:lstStyle/>
          <a:p>
            <a:r>
              <a:rPr lang="fi-FI" dirty="0"/>
              <a:t>21.1.2015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626533" y="6356350"/>
            <a:ext cx="10972800" cy="0"/>
          </a:xfrm>
          <a:prstGeom prst="line">
            <a:avLst/>
          </a:prstGeom>
          <a:ln w="6350" cmpd="sng">
            <a:solidFill>
              <a:srgbClr val="474A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08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/>
                <a:cs typeface="Calibri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21.1.2015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14C8-7E88-F242-A2BF-8004B8452E05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6" name="Suora yhdysviiva 5"/>
          <p:cNvCxnSpPr/>
          <p:nvPr userDrawn="1"/>
        </p:nvCxnSpPr>
        <p:spPr>
          <a:xfrm>
            <a:off x="626533" y="6356350"/>
            <a:ext cx="10972800" cy="0"/>
          </a:xfrm>
          <a:prstGeom prst="line">
            <a:avLst/>
          </a:prstGeom>
          <a:ln w="6350" cmpd="sng">
            <a:solidFill>
              <a:srgbClr val="474A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79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 valokuva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507844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">
    <p:bg>
      <p:bgPr>
        <a:solidFill>
          <a:srgbClr val="41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4356100"/>
            <a:ext cx="12192000" cy="250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401" y="4699000"/>
            <a:ext cx="1202267" cy="901700"/>
          </a:xfrm>
          <a:prstGeom prst="rect">
            <a:avLst/>
          </a:prstGeom>
        </p:spPr>
      </p:pic>
      <p:cxnSp>
        <p:nvCxnSpPr>
          <p:cNvPr id="8" name="Suora yhdysviiva 7"/>
          <p:cNvCxnSpPr/>
          <p:nvPr userDrawn="1"/>
        </p:nvCxnSpPr>
        <p:spPr>
          <a:xfrm>
            <a:off x="626533" y="5797550"/>
            <a:ext cx="10972800" cy="0"/>
          </a:xfrm>
          <a:prstGeom prst="line">
            <a:avLst/>
          </a:prstGeom>
          <a:ln w="6350" cmpd="sng">
            <a:solidFill>
              <a:srgbClr val="474A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0" y="6127770"/>
            <a:ext cx="3860800" cy="365125"/>
          </a:xfrm>
        </p:spPr>
        <p:txBody>
          <a:bodyPr/>
          <a:lstStyle>
            <a:lvl1pPr>
              <a:defRPr>
                <a:solidFill>
                  <a:srgbClr val="474A4C"/>
                </a:solidFill>
              </a:defRPr>
            </a:lvl1pPr>
          </a:lstStyle>
          <a:p>
            <a:r>
              <a:rPr lang="fi-FI" dirty="0">
                <a:latin typeface="GTWalsheimBlack"/>
                <a:cs typeface="GTWalsheimBlack"/>
              </a:rPr>
              <a:t>Vantaan kaupunki</a:t>
            </a:r>
          </a:p>
          <a:p>
            <a:r>
              <a:rPr lang="fi-FI" dirty="0"/>
              <a:t>Toimiala</a:t>
            </a:r>
          </a:p>
          <a:p>
            <a:r>
              <a:rPr lang="fi-FI" dirty="0"/>
              <a:t>Osoite</a:t>
            </a:r>
          </a:p>
          <a:p>
            <a:r>
              <a:rPr lang="fi-FI" dirty="0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2651976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21.1.2015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40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21.1.2015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729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21.1.2015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749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21.1.2015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549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800" b="0">
                <a:latin typeface="Calibri"/>
                <a:cs typeface="Calibri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21.1.2015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840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21.1.2015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530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/>
                <a:cs typeface="Calibri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21.1.2015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890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21.1.2015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BA40-2C36-624E-A7A6-5182531A08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9417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9" y="1061075"/>
            <a:ext cx="1826787" cy="95707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9882" y="5190776"/>
            <a:ext cx="7869567" cy="92989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9882" y="2402543"/>
            <a:ext cx="10311633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11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9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67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0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71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04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4537" y="2828017"/>
            <a:ext cx="8041747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933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214" y="2828017"/>
            <a:ext cx="2364023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11333"/>
              </a:lnSpc>
              <a:spcAft>
                <a:spcPts val="0"/>
              </a:spcAft>
              <a:defRPr sz="1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07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1"/>
            <a:ext cx="947208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2" y="506413"/>
            <a:ext cx="1037711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37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1" y="2402541"/>
            <a:ext cx="10788284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698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1" y="3008306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76" y="1471828"/>
            <a:ext cx="902480" cy="12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12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093884" y="506415"/>
            <a:ext cx="510540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479988" indent="-239994">
              <a:buFont typeface="Arial"/>
              <a:buChar char="•"/>
              <a:defRPr/>
            </a:lvl2pPr>
            <a:lvl3pPr marL="767981" indent="-239994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2" y="506413"/>
            <a:ext cx="4617769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8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197084"/>
            <a:ext cx="117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15DA-CF80-44FF-BBBC-92895354613F}" type="datetime1">
              <a:rPr lang="fi-FI" smtClean="0"/>
              <a:t>14.6.2019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10382" y="6197084"/>
            <a:ext cx="1963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0728187"/>
      </p:ext>
    </p:extLst>
  </p:cSld>
  <p:clrMapOvr>
    <a:masterClrMapping/>
  </p:clrMapOvr>
  <p:hf sldNum="0"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60564"/>
          </a:xfrm>
        </p:spPr>
        <p:txBody>
          <a:bodyPr>
            <a:normAutofit/>
          </a:bodyPr>
          <a:lstStyle>
            <a:lvl1pPr>
              <a:defRPr sz="2400" b="1" i="0">
                <a:latin typeface="+mn-lt"/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15911"/>
            <a:ext cx="10515600" cy="42446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0768-302C-4313-9D41-FD95175948C4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A9B-B3A6-44D9-A61A-B9D66533A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786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1082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1082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9B1-6F36-4DE5-A454-670E3DFF296F}" type="datetime1">
              <a:rPr lang="fi-FI" smtClean="0"/>
              <a:t>14.6.2019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A9B-B3A6-44D9-A61A-B9D66533AAB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/>
          <p:cNvSpPr txBox="1">
            <a:spLocks/>
          </p:cNvSpPr>
          <p:nvPr userDrawn="1"/>
        </p:nvSpPr>
        <p:spPr>
          <a:xfrm>
            <a:off x="838200" y="365126"/>
            <a:ext cx="10515600" cy="5605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2400" dirty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92504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43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43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1809-EF77-4E9E-9A9C-6D20B4085719}" type="datetime1">
              <a:rPr lang="fi-FI" smtClean="0"/>
              <a:t>14.6.2019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A9B-B3A6-44D9-A61A-B9D66533AAB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/>
          <p:cNvSpPr txBox="1">
            <a:spLocks/>
          </p:cNvSpPr>
          <p:nvPr userDrawn="1"/>
        </p:nvSpPr>
        <p:spPr>
          <a:xfrm>
            <a:off x="838200" y="365126"/>
            <a:ext cx="10515600" cy="5605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2400" dirty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9562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A1E7-296B-46F6-A45E-85FD3945E28B}" type="datetime1">
              <a:rPr lang="fi-FI" smtClean="0"/>
              <a:t>14.6.2019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A9B-B3A6-44D9-A61A-B9D66533A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79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114E-BE3B-4574-A42C-C89B3FBDB919}" type="datetime1">
              <a:rPr lang="fi-FI" smtClean="0"/>
              <a:t>14.6.2019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A9B-B3A6-44D9-A61A-B9D66533A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103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33BA-00D9-43F1-B1E4-EC20B4304455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A9B-B3A6-44D9-A61A-B9D66533AAB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/>
          <p:cNvSpPr txBox="1">
            <a:spLocks/>
          </p:cNvSpPr>
          <p:nvPr userDrawn="1"/>
        </p:nvSpPr>
        <p:spPr>
          <a:xfrm>
            <a:off x="838200" y="365126"/>
            <a:ext cx="10515600" cy="5605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2400"/>
              <a:t>MUOKKAA PERUSTYYL. NAPSAUTT.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75925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365125"/>
            <a:ext cx="2628900" cy="5597930"/>
          </a:xfrm>
        </p:spPr>
        <p:txBody>
          <a:bodyPr vert="eaVert"/>
          <a:lstStyle/>
          <a:p>
            <a:r>
              <a:rPr lang="fi-FI" dirty="0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597930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87B1-3426-489F-981A-85773DE728E2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A9B-B3A6-44D9-A61A-B9D66533AA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117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7961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9289"/>
            <a:ext cx="9144000" cy="12080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16849EC1-4978-4EBD-ADE1-F61A728AFBC4}" type="datetime1">
              <a:rPr lang="fi-FI" smtClean="0"/>
              <a:t>14.6.2019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DEEEF2-603A-4596-86C7-629F88E063C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00" y="413475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18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05934A56-FFF5-4F18-A1AE-51AF411BFE60}" type="datetime1">
              <a:rPr lang="fi-FI" smtClean="0"/>
              <a:t>14.6.2019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DEEEF2-603A-4596-86C7-629F88E063C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197961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459289"/>
            <a:ext cx="9144000" cy="12080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00" y="413475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47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B51B138A-8CB3-4481-A0FD-B8B8A774A8CB}" type="datetime1">
              <a:rPr lang="fi-FI" smtClean="0"/>
              <a:t>14.6.2019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14400" y="197961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4459289"/>
            <a:ext cx="9144000" cy="12080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00" y="413475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3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89D-C953-410A-BEAC-558A1F3A0421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019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+mj-lt"/>
              </a:defRPr>
            </a:lvl1pPr>
            <a:lvl2pPr>
              <a:defRPr>
                <a:solidFill>
                  <a:schemeClr val="accent5"/>
                </a:solidFill>
                <a:latin typeface="+mj-lt"/>
              </a:defRPr>
            </a:lvl2pPr>
            <a:lvl3pPr>
              <a:defRPr>
                <a:solidFill>
                  <a:schemeClr val="accent5"/>
                </a:solidFill>
                <a:latin typeface="+mj-lt"/>
              </a:defRPr>
            </a:lvl3pPr>
            <a:lvl4pPr>
              <a:defRPr>
                <a:solidFill>
                  <a:schemeClr val="accent5"/>
                </a:solidFill>
                <a:latin typeface="+mj-lt"/>
              </a:defRPr>
            </a:lvl4pPr>
            <a:lvl5pPr>
              <a:defRPr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90C7-74F3-4F43-9F45-940287133C9C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545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6D95-8EDA-46F6-874B-D6448EC86DD2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816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D3B6-8A4B-4B3B-A061-4075FEF6017F}" type="datetime1">
              <a:rPr lang="fi-FI" smtClean="0"/>
              <a:t>14.6.2019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65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9BCE-669B-4DF1-BACB-5744B993D40E}" type="datetime1">
              <a:rPr lang="fi-FI" smtClean="0"/>
              <a:t>14.6.2019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4583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5470-5403-4B97-A3C7-76A576C615B3}" type="datetime1">
              <a:rPr lang="fi-FI" smtClean="0"/>
              <a:t>14.6.2019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142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14426"/>
            <a:ext cx="10515600" cy="458946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8800" b="1" cap="all" spc="-15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3 ROWS</a:t>
            </a:r>
          </a:p>
        </p:txBody>
      </p:sp>
    </p:spTree>
    <p:extLst>
      <p:ext uri="{BB962C8B-B14F-4D97-AF65-F5344CB8AC3E}">
        <p14:creationId xmlns:p14="http://schemas.microsoft.com/office/powerpoint/2010/main" val="1364501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F79-43A4-409C-BB44-BEAC65994EBE}" type="datetime1">
              <a:rPr lang="fi-FI" smtClean="0"/>
              <a:t>14.6.2019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2214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2AB8-461B-4C8E-AEC2-B96297090598}" type="datetime1">
              <a:rPr lang="fi-FI" smtClean="0"/>
              <a:t>14.6.2019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0529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822943" cy="16002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6228" y="1"/>
            <a:ext cx="6065771" cy="6858000"/>
          </a:xfrm>
        </p:spPr>
        <p:txBody>
          <a:bodyPr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159000"/>
            <a:ext cx="4822943" cy="37099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EA8-0A8D-4CF3-999D-4BF6B47E964D}" type="datetime1">
              <a:rPr lang="fi-FI" smtClean="0"/>
              <a:t>14.6.2019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9087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6065771" cy="6858000"/>
          </a:xfrm>
        </p:spPr>
        <p:txBody>
          <a:bodyPr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858" y="457200"/>
            <a:ext cx="4822943" cy="16002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80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0858" y="2146300"/>
            <a:ext cx="4822943" cy="37226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4E-A8E0-4EF1-A903-DE52B4CBB5F9}" type="datetime1">
              <a:rPr lang="fi-FI" smtClean="0"/>
              <a:t>14.6.2019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1815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A060-A76F-4F6B-A732-0D62CA1D8BCE}" type="datetime1">
              <a:rPr lang="fi-FI" smtClean="0"/>
              <a:t>14.6.2019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60912" cy="1600200"/>
          </a:xfr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49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A273-39AC-425D-8705-3E4240C0F816}" type="datetime1">
              <a:rPr lang="fi-FI" smtClean="0"/>
              <a:t>14.6.2019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60912" cy="1600200"/>
          </a:xfr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020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EE5C-90A8-4EFA-90C0-3E903A023CC6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72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0CE8-A4AD-4D27-9ACB-F0DE4CA47775}" type="datetime1">
              <a:rPr lang="fi-FI" smtClean="0"/>
              <a:t>14.6.2019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EEF2-603A-4596-86C7-629F88E06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9290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3" r:id="rId2"/>
    <p:sldLayoutId id="2147483715" r:id="rId3"/>
    <p:sldLayoutId id="2147483716" r:id="rId4"/>
    <p:sldLayoutId id="2147483717" r:id="rId5"/>
    <p:sldLayoutId id="2147483776" r:id="rId6"/>
    <p:sldLayoutId id="2147483778" r:id="rId7"/>
    <p:sldLayoutId id="2147483777" r:id="rId8"/>
    <p:sldLayoutId id="2147483718" r:id="rId9"/>
    <p:sldLayoutId id="2147483774" r:id="rId10"/>
    <p:sldLayoutId id="2147483775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2" r:id="rId24"/>
    <p:sldLayoutId id="2147483733" r:id="rId25"/>
    <p:sldLayoutId id="2147483734" r:id="rId26"/>
    <p:sldLayoutId id="2147483735" r:id="rId27"/>
    <p:sldLayoutId id="2147483740" r:id="rId28"/>
    <p:sldLayoutId id="2147483744" r:id="rId29"/>
    <p:sldLayoutId id="2147483745" r:id="rId30"/>
    <p:sldLayoutId id="2147483746" r:id="rId31"/>
    <p:sldLayoutId id="2147483747" r:id="rId32"/>
    <p:sldLayoutId id="2147483765" r:id="rId33"/>
    <p:sldLayoutId id="2147483779" r:id="rId34"/>
    <p:sldLayoutId id="2147483756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74A4C"/>
                </a:solidFill>
                <a:latin typeface="GTWalsheimRegular"/>
                <a:cs typeface="GTWalsheimRegular"/>
              </a:defRPr>
            </a:lvl1pPr>
          </a:lstStyle>
          <a:p>
            <a:r>
              <a:rPr lang="fi-FI" dirty="0"/>
              <a:t>21.1.2015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74A4C"/>
                </a:solidFill>
                <a:latin typeface="GTWalsheimRegular"/>
                <a:cs typeface="GTWalsheimRegular"/>
              </a:defRPr>
            </a:lvl1pPr>
          </a:lstStyle>
          <a:p>
            <a:fld id="{5FAF14C8-7E88-F242-A2BF-8004B8452E0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551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18FDE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D120D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D120D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D120D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D120D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D120D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5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7" r:id="rId8"/>
  </p:sldLayoutIdLst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None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191995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10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197084"/>
            <a:ext cx="117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15DA-CF80-44FF-BBBC-92895354613F}" type="datetime1">
              <a:rPr lang="fi-FI" smtClean="0"/>
              <a:t>14.6.2019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10382" y="6197084"/>
            <a:ext cx="1963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97135" y="50842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2A9B-B3A6-44D9-A61A-B9D66533AAB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/>
          <p:cNvSpPr txBox="1">
            <a:spLocks/>
          </p:cNvSpPr>
          <p:nvPr userDrawn="1"/>
        </p:nvSpPr>
        <p:spPr>
          <a:xfrm>
            <a:off x="7815715" y="6303291"/>
            <a:ext cx="2867388" cy="38854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fi-FI" sz="1200" b="1" dirty="0"/>
              <a:t>Palotekninen Insinööritoimisto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i-FI" sz="1200" b="1" dirty="0"/>
              <a:t>Markku Kauriala Oy ©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35" y="6137124"/>
            <a:ext cx="1035979" cy="720876"/>
          </a:xfrm>
          <a:prstGeom prst="rect">
            <a:avLst/>
          </a:prstGeom>
        </p:spPr>
      </p:pic>
      <p:cxnSp>
        <p:nvCxnSpPr>
          <p:cNvPr id="9" name="Suora yhdysviiva 8"/>
          <p:cNvCxnSpPr/>
          <p:nvPr userDrawn="1"/>
        </p:nvCxnSpPr>
        <p:spPr>
          <a:xfrm flipH="1">
            <a:off x="0" y="6063192"/>
            <a:ext cx="12192000" cy="0"/>
          </a:xfrm>
          <a:prstGeom prst="line">
            <a:avLst/>
          </a:prstGeom>
          <a:ln w="28575">
            <a:solidFill>
              <a:srgbClr val="FC46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2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8FE30A05-F75C-4FDF-B0CC-43A69C28FE1F}" type="datetime1">
              <a:rPr lang="fi-FI" smtClean="0"/>
              <a:t>14.6.2019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ADEEEF2-603A-4596-86C7-629F88E063C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3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srava.f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srava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srava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png"/><Relationship Id="rId4" Type="http://schemas.openxmlformats.org/officeDocument/2006/relationships/hyperlink" Target="http://www.henhelpdesk.fi/kantavien-rakenteiden-toteutuksen-laatusuunnitelma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srava.fi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srava.fi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srava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srava.f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86" y="2064976"/>
            <a:ext cx="9550399" cy="2728047"/>
          </a:xfrm>
        </p:spPr>
        <p:txBody>
          <a:bodyPr/>
          <a:lstStyle/>
          <a:p>
            <a:pPr algn="ctr"/>
            <a:r>
              <a:rPr lang="fi-FI" sz="4800" dirty="0">
                <a:solidFill>
                  <a:srgbClr val="FFC000"/>
                </a:solidFill>
              </a:rPr>
              <a:t>Rakennusvalvontojen  yhteiset ohjeet</a:t>
            </a:r>
            <a:br>
              <a:rPr lang="fi-FI" sz="4400" dirty="0"/>
            </a:br>
            <a:r>
              <a:rPr lang="fi-FI" sz="3200" b="0" dirty="0"/>
              <a:t>-uhka vai mahdollisuus </a:t>
            </a:r>
            <a:r>
              <a:rPr lang="fi-FI" sz="3200" b="0" dirty="0" err="1"/>
              <a:t>rialaisille</a:t>
            </a:r>
            <a:br>
              <a:rPr lang="fi-FI" sz="4400" dirty="0"/>
            </a:br>
            <a:br>
              <a:rPr lang="fi-FI" sz="2400" dirty="0"/>
            </a:br>
            <a:br>
              <a:rPr lang="fi-FI" sz="2400" dirty="0"/>
            </a:br>
            <a:r>
              <a:rPr lang="fi-FI" sz="2800" dirty="0"/>
              <a:t>RIA-seminaari</a:t>
            </a:r>
            <a:br>
              <a:rPr lang="fi-FI" sz="2000" dirty="0"/>
            </a:br>
            <a:r>
              <a:rPr lang="fi-FI" sz="2000" dirty="0" err="1"/>
              <a:t>Clarion</a:t>
            </a:r>
            <a:r>
              <a:rPr lang="fi-FI" sz="2000" dirty="0"/>
              <a:t> Hotel Helsinki</a:t>
            </a:r>
            <a:br>
              <a:rPr lang="fi-FI" sz="2000" dirty="0"/>
            </a:br>
            <a:r>
              <a:rPr lang="fi-FI" sz="2000" dirty="0"/>
              <a:t>7.6.2019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5007386" y="151453"/>
            <a:ext cx="2209800" cy="1008112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kestäväksi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rakennettu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Suomi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318860" y="5391715"/>
            <a:ext cx="1854008" cy="11492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/>
              <a:t>Pasi Timo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Tarkastuspäällikkö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Vantaan kaupunki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Rakennusvalvonta</a:t>
            </a:r>
          </a:p>
        </p:txBody>
      </p:sp>
    </p:spTree>
    <p:extLst>
      <p:ext uri="{BB962C8B-B14F-4D97-AF65-F5344CB8AC3E}">
        <p14:creationId xmlns:p14="http://schemas.microsoft.com/office/powerpoint/2010/main" val="396773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54" y="1892025"/>
            <a:ext cx="10157792" cy="2375176"/>
          </a:xfrm>
        </p:spPr>
        <p:txBody>
          <a:bodyPr/>
          <a:lstStyle/>
          <a:p>
            <a:pPr algn="ctr"/>
            <a:r>
              <a:rPr lang="fi-FI" sz="3600" dirty="0">
                <a:solidFill>
                  <a:srgbClr val="FFC000"/>
                </a:solidFill>
              </a:rPr>
              <a:t>Rakennusalan yhteiset</a:t>
            </a:r>
            <a:br>
              <a:rPr lang="fi-FI" sz="4000" dirty="0">
                <a:solidFill>
                  <a:srgbClr val="FFC000"/>
                </a:solidFill>
              </a:rPr>
            </a:br>
            <a:r>
              <a:rPr lang="fi-FI" sz="5400" dirty="0" err="1">
                <a:solidFill>
                  <a:srgbClr val="FFC000"/>
                </a:solidFill>
              </a:rPr>
              <a:t>Topten</a:t>
            </a:r>
            <a:r>
              <a:rPr lang="fi-FI" sz="5400" dirty="0">
                <a:solidFill>
                  <a:srgbClr val="FFC000"/>
                </a:solidFill>
              </a:rPr>
              <a:t>-käytännöt</a:t>
            </a:r>
            <a:br>
              <a:rPr lang="fi-FI" sz="2400" dirty="0"/>
            </a:br>
            <a:r>
              <a:rPr lang="fi-FI" sz="4400" dirty="0"/>
              <a:t>Joitakin nostoja</a:t>
            </a:r>
            <a:endParaRPr lang="fi-FI" sz="2000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5007386" y="151453"/>
            <a:ext cx="2209800" cy="1008112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kestäväksi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rakennettu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Suomi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414409" y="5409851"/>
            <a:ext cx="1854008" cy="11492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/>
              <a:t>Pasi Timo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Tarkastuspäällikkö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Vantaan kaupunki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Rakennusvalvonta</a:t>
            </a:r>
          </a:p>
        </p:txBody>
      </p:sp>
      <p:sp>
        <p:nvSpPr>
          <p:cNvPr id="5" name="Otsikko 3">
            <a:extLst>
              <a:ext uri="{FF2B5EF4-FFF2-40B4-BE49-F238E27FC236}">
                <a16:creationId xmlns:a16="http://schemas.microsoft.com/office/drawing/2014/main" id="{88FD27CC-15F7-4012-84BC-6B75AC3B1100}"/>
              </a:ext>
            </a:extLst>
          </p:cNvPr>
          <p:cNvSpPr txBox="1">
            <a:spLocks/>
          </p:cNvSpPr>
          <p:nvPr/>
        </p:nvSpPr>
        <p:spPr>
          <a:xfrm>
            <a:off x="3227070" y="4660577"/>
            <a:ext cx="5737860" cy="2045970"/>
          </a:xfrm>
          <a:prstGeom prst="rect">
            <a:avLst/>
          </a:prstGeom>
          <a:noFill/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www.pksrava.fi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Topten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-rakennusvalvonnat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Pelastuslaitokset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Rakennusteollisuus RT 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Puutuoteteollisuus 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SKOL ry - ATL - RAKLI ry –RALA ry</a:t>
            </a:r>
          </a:p>
        </p:txBody>
      </p:sp>
    </p:spTree>
    <p:extLst>
      <p:ext uri="{BB962C8B-B14F-4D97-AF65-F5344CB8AC3E}">
        <p14:creationId xmlns:p14="http://schemas.microsoft.com/office/powerpoint/2010/main" val="287469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07498" y="367990"/>
            <a:ext cx="74066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Pääpiirustukset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-ohje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Esim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Leikkauspiirustuksessa rakennuksen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palotekninen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korkeus ja porrashuoneen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palotekninen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poistumiskorkeus.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Ks.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-käytäntö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Rakennetyypeissä ilmoitettavat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suoritustasot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mm. tarvikkeiden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palotekniset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luokat ja ulkovaipan rakenteiden ääneneristävyys (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Rw+Ctr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1" kern="0" dirty="0">
                <a:solidFill>
                  <a:srgbClr val="000000"/>
                </a:solidFill>
                <a:latin typeface="Calibri"/>
              </a:rPr>
              <a:t>Rakennetyypit joko leikkauspiirustuksessa tai erillisenä rakennussuunnittelijan allekirjoittamana A4-pääpiirustusnippuna.</a:t>
            </a: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IV-seinäpuhallus/kaupunkikuvallinen esitys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Hulevesien hallinta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Rakenteiden suunnittelun ja toteutuksen perusteet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–asiakirja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kaikkiin lupiin pientaloja lukuun ottamatta.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Huomio mm. rakennusfysiikkaan,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palotekniset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 valinnat,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palotekninen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 korkeus, kerrosluku, seuraamusluokat, kuormakertoimet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LVI-suunnittelun ja toteutuksen perusteet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–asiakirja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kaikkiin lupiin pientaloja lukuun ottamatta.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Huomio mm. hulevesien hallintaan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Kosteudenhallintaselvitys ja -koordinaattori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kaikkiin hankkeisiin.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Koordinaattori on läsnä ja raportoi eri vaiheissa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Huomio mm. rakennusfysikaaliseen toimivuuteen, materiaalien suojaukseen, hulevesien hallintaan, kuivatukseen.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0" y="0"/>
            <a:ext cx="12191999" cy="367990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>
              <a:defRPr/>
            </a:pPr>
            <a:r>
              <a:rPr lang="fi-FI" sz="2400" dirty="0">
                <a:solidFill>
                  <a:prstClr val="white"/>
                </a:solidFill>
              </a:rPr>
              <a:t>Yleisiä nostoja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yhtenäisistä käytännöistä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ADD4839-B446-4146-8740-F7E24AE60430}"/>
              </a:ext>
            </a:extLst>
          </p:cNvPr>
          <p:cNvSpPr txBox="1"/>
          <p:nvPr/>
        </p:nvSpPr>
        <p:spPr>
          <a:xfrm>
            <a:off x="7821636" y="3414978"/>
            <a:ext cx="4147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Selvitys rakennuksen kunnosta / Selvitys rakennuksen terveellisyydestä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korjaus-, muutos- ja käyttötarkoituksen muutoshankkeisiin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Savupiippu- ja tulisijasuunnitelma erityissuunnitelmana,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jos tulisija.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Kantavien rakenteiden toteutuksen laadunhallintaan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Times New Roman" panose="02020603050405020304" pitchFamily="18" charset="0"/>
              </a:rPr>
              <a:t>on nimettävä pätevä asiantuntija.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4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03B4C21B-9CA7-4C4B-B3A5-59DBBBFCC8B4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120 f 02 – Rakennesuunnittelijan kelpoisuus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59FB2-7059-4F95-9799-F7FC0645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45CDFA-7200-4C33-A6ED-914ACF71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38" y="677108"/>
            <a:ext cx="11811324" cy="74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0761A72-989F-4540-9055-BCCF6271BCD7}"/>
              </a:ext>
            </a:extLst>
          </p:cNvPr>
          <p:cNvSpPr/>
          <p:nvPr/>
        </p:nvSpPr>
        <p:spPr>
          <a:xfrm>
            <a:off x="167045" y="1889761"/>
            <a:ext cx="57794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sng" strike="noStrike" kern="120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Muu kuin asunto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Lasitukseen on vaara törmätä ja on käytettävä turvalasia, kun: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Lasituksen alareunan korkeus lattiasta on vähemmän kuin 0,7 metriä.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Ovissa, kun lasituksen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alareunan korkeus lattiasta on vähemmän kuin 1,5 metriä.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Turvalasia käytetään myös näiden ovien viereisissä ikkunoissa ja lasiseinissä silloin, kun umpinainen karmi-, puite- tai seinärakenne oviaukon ympärillä on pienempi kuin 0,3 metriä.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E44A25E-F2E9-4154-9394-321A9C3950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58" y="1889761"/>
            <a:ext cx="5267182" cy="42911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03B4C21B-9CA7-4C4B-B3A5-59DBBBFCC8B4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117d 03 - LASIRAKENTEET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BEED257-D8D9-4741-BC30-DA2DFDDCB9E7}"/>
              </a:ext>
            </a:extLst>
          </p:cNvPr>
          <p:cNvSpPr/>
          <p:nvPr/>
        </p:nvSpPr>
        <p:spPr>
          <a:xfrm>
            <a:off x="158259" y="677108"/>
            <a:ext cx="117289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Ikkunoiden, lasiseinien ja lasiovien lasitukset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Lasituksissa, joihin on vaara törmätä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käytetään karkaistua tai laminoitua turvalasia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6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509D38-78D4-4C41-A78C-BB28BEE99E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22730" y="1923471"/>
            <a:ext cx="5102470" cy="4012308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6EBA8606-04DF-4220-9BA7-08A3650C56CF}"/>
              </a:ext>
            </a:extLst>
          </p:cNvPr>
          <p:cNvSpPr/>
          <p:nvPr/>
        </p:nvSpPr>
        <p:spPr>
          <a:xfrm>
            <a:off x="6022730" y="60296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Kuva 1.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Ikkuna- ja ovilasirakenteet asunnossa (ei putoamisvaaraa)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0761A72-989F-4540-9055-BCCF6271BCD7}"/>
              </a:ext>
            </a:extLst>
          </p:cNvPr>
          <p:cNvSpPr/>
          <p:nvPr/>
        </p:nvSpPr>
        <p:spPr>
          <a:xfrm>
            <a:off x="158260" y="1714374"/>
            <a:ext cx="5693900" cy="483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sng" strike="noStrike" kern="120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Asunnossa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Lasitukseen on vaara törmätä ja on käytettävä turvalasia, kun: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Lasituksen alareunan korkeus lattiasta on vähemmän kuin 0,7 metriä.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Asunnon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ovissa ja ovien viereisissä ikkunoissa, kun lasituksen alareunan korkeus lattiasta on vähemmän kuin 0,7 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Asunnon ovissa on kuitenkin käytettävä vähintään 6 mm tasolasia, kun lasituksen alareunan korkeus lattiasta on välillä 0,7 m-1,5 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Asunnon ikkunoissa ja ovissa voi käyttää 6 mm tasolasia turvalasin asemasta, jos lasin leveys tai korkeus on alle 0,25 m.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68EDAE3-9DBA-43EE-B408-C95EC4E0F4D0}"/>
              </a:ext>
            </a:extLst>
          </p:cNvPr>
          <p:cNvSpPr/>
          <p:nvPr/>
        </p:nvSpPr>
        <p:spPr>
          <a:xfrm>
            <a:off x="158259" y="677108"/>
            <a:ext cx="117289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Ikkunoiden, lasiseinien ja lasiovien lasitukset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Lasituksissa, joihin on </a:t>
            </a:r>
            <a:r>
              <a:rPr kumimoji="0" lang="fi-FI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vaara törmätä</a:t>
            </a:r>
            <a:r>
              <a:rPr kumimoji="0" lang="fi-FI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käytetään karkaistua tai laminoitua turvalasia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45B99B9-A0CE-4C5E-8857-D120DCA6C8EA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117d 03 - LASIRAKENTEET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6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0761A72-989F-4540-9055-BCCF6271BCD7}"/>
              </a:ext>
            </a:extLst>
          </p:cNvPr>
          <p:cNvSpPr/>
          <p:nvPr/>
        </p:nvSpPr>
        <p:spPr>
          <a:xfrm>
            <a:off x="621422" y="2007270"/>
            <a:ext cx="5002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sng" strike="noStrike" kern="120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Portaikossa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Lasitukseen on vaara törmätä ja on käytettävä turvalasia, kun: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Portaan laskeutumissuuntaa vastaan olevan ikkunalasituksen korkeus porrasaskelmasta tai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lepotasosta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vähemmän kuin 1,5 metriä.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03B4C21B-9CA7-4C4B-B3A5-59DBBBFCC8B4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117d 03 - LASIRAKENTEET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4" descr="porrasikkuna">
            <a:extLst>
              <a:ext uri="{FF2B5EF4-FFF2-40B4-BE49-F238E27FC236}">
                <a16:creationId xmlns:a16="http://schemas.microsoft.com/office/drawing/2014/main" id="{4E485841-A6DE-4029-8B1C-B90D9C7F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580" y="2007270"/>
            <a:ext cx="3522451" cy="4696602"/>
          </a:xfrm>
          <a:prstGeom prst="rect">
            <a:avLst/>
          </a:prstGeom>
          <a:noFill/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F052976C-987D-4C50-B6BF-24533ED6E94E}"/>
              </a:ext>
            </a:extLst>
          </p:cNvPr>
          <p:cNvSpPr/>
          <p:nvPr/>
        </p:nvSpPr>
        <p:spPr>
          <a:xfrm>
            <a:off x="158259" y="677108"/>
            <a:ext cx="117289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Ikkunoiden, lasiseinien ja lasiovien lasitukset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Lasituksissa, joihin on vaara törmätä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käytetään karkaistua tai laminoitua turvalasia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5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0761A72-989F-4540-9055-BCCF6271BCD7}"/>
              </a:ext>
            </a:extLst>
          </p:cNvPr>
          <p:cNvSpPr/>
          <p:nvPr/>
        </p:nvSpPr>
        <p:spPr>
          <a:xfrm>
            <a:off x="274320" y="2141607"/>
            <a:ext cx="5029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1-2 lasiset ”VÄLISEINÄIKKUNAT”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Lasituksen rikkoontuminen aiheuttaa putoamisvaaran ja on käytettävä laminoitua turvalasia, kun: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Lasituksen alareunan korkeus lattiasta on alle 0,7 m </a:t>
            </a: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tasojen välinen </a:t>
            </a: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korkeusero on yli 1,0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03B4C21B-9CA7-4C4B-B3A5-59DBBBFCC8B4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117d 03 - LASIRAKENTEET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052976C-987D-4C50-B6BF-24533ED6E94E}"/>
              </a:ext>
            </a:extLst>
          </p:cNvPr>
          <p:cNvSpPr/>
          <p:nvPr/>
        </p:nvSpPr>
        <p:spPr>
          <a:xfrm>
            <a:off x="158259" y="677108"/>
            <a:ext cx="117289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Ikkunoiden, lasiseinien ja lasiovien lasitukset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Lasituksissa, joiden rikkoontuminen aiheuttaa </a:t>
            </a:r>
            <a:r>
              <a:rPr kumimoji="0" lang="fi-FI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henkilön putoamisvaaran</a:t>
            </a: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käytetään </a:t>
            </a: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laminoitua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turvalasia.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3D77745-428B-448F-A04A-E7C99DF43CC2}"/>
              </a:ext>
            </a:extLst>
          </p:cNvPr>
          <p:cNvSpPr/>
          <p:nvPr/>
        </p:nvSpPr>
        <p:spPr>
          <a:xfrm>
            <a:off x="6096000" y="2182477"/>
            <a:ext cx="54696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3-4 lasiset ”ULKOSEINÄIKKUNAT”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Asunnon monilasisessa (vähintään 3 lasikerrosta) ulkoikkunassa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suunnittelijan on yhdessä rakennushankkeeseen ryhtyvän kanssa harkittava putoamisriski ikkunan sijainti huomioiden.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Laminoitua turvalasia on kuitenkin aina käytettävä,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kun l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asituksen alareunan korkeus lattiasta on alle 0,7 m ja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tasojen välinen </a:t>
            </a: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korkeusero on yli 2,2 metriä</a:t>
            </a: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fi-FI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DCBA50C-7A37-451C-BD49-5806E4A93755}"/>
              </a:ext>
            </a:extLst>
          </p:cNvPr>
          <p:cNvSpPr/>
          <p:nvPr/>
        </p:nvSpPr>
        <p:spPr>
          <a:xfrm>
            <a:off x="7611208" y="5420159"/>
            <a:ext cx="4181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Monilasisessa (vähintään 3 lasikerrosta)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0,25 m leveässä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 korkeassa lasiaukossa ei katsota olevan putoamisvaaraa.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8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0761A72-989F-4540-9055-BCCF6271BCD7}"/>
              </a:ext>
            </a:extLst>
          </p:cNvPr>
          <p:cNvSpPr/>
          <p:nvPr/>
        </p:nvSpPr>
        <p:spPr>
          <a:xfrm>
            <a:off x="295768" y="1653311"/>
            <a:ext cx="49500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Parven portaat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1. Jos huoneala on yli 7 m2 ja korkeus yli 2400 mm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huoneen tunnusmerkit täyttyvät ja </a:t>
            </a:r>
          </a:p>
          <a:p>
            <a:pPr marL="5715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nousu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enintään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190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mm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ja</a:t>
            </a:r>
          </a:p>
          <a:p>
            <a:pPr marL="5715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etenemä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vähintään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250 mm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03B4C21B-9CA7-4C4B-B3A5-59DBBBFCC8B4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117d 02 – SISÄPORTAIDEN MITOITUS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052976C-987D-4C50-B6BF-24533ED6E94E}"/>
              </a:ext>
            </a:extLst>
          </p:cNvPr>
          <p:cNvSpPr/>
          <p:nvPr/>
        </p:nvSpPr>
        <p:spPr>
          <a:xfrm>
            <a:off x="158259" y="677108"/>
            <a:ext cx="1172894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SISÄPORTAAN NOUSU JA ETENEMÄ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Asuinhuoneistot ja majoitustilat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CC5BA10-A67C-40C6-A092-38AFEB9C31BB}"/>
              </a:ext>
            </a:extLst>
          </p:cNvPr>
          <p:cNvSpPr/>
          <p:nvPr/>
        </p:nvSpPr>
        <p:spPr>
          <a:xfrm>
            <a:off x="295768" y="4153008"/>
            <a:ext cx="5099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2. Kun huoneala on yli 7 m2 ja korkeus on alle 2400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kun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huoneala on alle 7 m2 ja korkeus on yli 2400 mm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nousu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enintään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220 mm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ja</a:t>
            </a: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etenemä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vähintään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220 mm.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3D638AB-529B-4DDF-9E1D-6FB1C9FBBB78}"/>
              </a:ext>
            </a:extLst>
          </p:cNvPr>
          <p:cNvSpPr/>
          <p:nvPr/>
        </p:nvSpPr>
        <p:spPr>
          <a:xfrm>
            <a:off x="4996145" y="5498543"/>
            <a:ext cx="6900087" cy="11541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KAITEEN JA PORTAAN AUKKOSÄÄNNÖT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0042A5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Kaikkien kaiteiden ja portaiden suunnittelussa tulee huomioida käyttöturvallisuusasetuksen 8 §:n aukkosäännöt.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496AF773-A3BE-4038-B99A-7507C1741B5D}"/>
              </a:ext>
            </a:extLst>
          </p:cNvPr>
          <p:cNvSpPr/>
          <p:nvPr/>
        </p:nvSpPr>
        <p:spPr>
          <a:xfrm>
            <a:off x="6022729" y="2079858"/>
            <a:ext cx="5836340" cy="2862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3. Kun huoneala alle 7 m2 ja korkeus alle 2400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Voidaan käyttää asuinhuoneistojen ja majoitustilojen portaita jyrkempiä ja kapeampia portaita.</a:t>
            </a: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ei jyrkempi kuin 60 astetta.</a:t>
            </a: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vähimmäisleveys 600 mm</a:t>
            </a: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Voi olla myös molemmin puolin käsijohteellinen kierreporras.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0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03B4C21B-9CA7-4C4B-B3A5-59DBBBFCC8B4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 b 29  - Varatiet, kerrostalot,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paloluokat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P1 ja P2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DA053F9B-28CD-442D-B51E-BF41811D2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78279"/>
              </p:ext>
            </p:extLst>
          </p:nvPr>
        </p:nvGraphicFramePr>
        <p:xfrm>
          <a:off x="219835" y="1746250"/>
          <a:ext cx="3678305" cy="4129881"/>
        </p:xfrm>
        <a:graphic>
          <a:graphicData uri="http://schemas.openxmlformats.org/drawingml/2006/table">
            <a:tbl>
              <a:tblPr/>
              <a:tblGrid>
                <a:gridCol w="3678305">
                  <a:extLst>
                    <a:ext uri="{9D8B030D-6E8A-4147-A177-3AD203B41FA5}">
                      <a16:colId xmlns:a16="http://schemas.microsoft.com/office/drawing/2014/main" val="2417406982"/>
                    </a:ext>
                  </a:extLst>
                </a:gridCol>
              </a:tblGrid>
              <a:tr h="412988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Tarkoitukseen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sopiva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kiinteä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porras</a:t>
                      </a:r>
                      <a:endParaRPr lang="fi-FI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portaan rakenteilla ei R-vaatimusta </a:t>
                      </a: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julkisivulla ei ole erillistä osastointivaatimusta</a:t>
                      </a: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 </a:t>
                      </a:r>
                      <a:r>
                        <a:rPr lang="fi-FI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tikas</a:t>
                      </a: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i-FI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ritilätasot</a:t>
                      </a: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ja ritiläporrasaskelmat on sallittu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Käynti viereisen palo-osaston parvekkeelle</a:t>
                      </a: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Parvekelaatan (REI30) ja väliseinän (EI15) vaatimukset 21§:n mukaan.</a:t>
                      </a: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Päästävä parvekkeelta toiselle helposti avattavan, varatien mitoituksen täyttävän oven tai luukun kautta. </a:t>
                      </a:r>
                      <a:r>
                        <a:rPr lang="fi-FI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Paloluokkavaatimus</a:t>
                      </a: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EI15 (ei puolitusta </a:t>
                      </a:r>
                      <a:r>
                        <a:rPr lang="fi-FI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palovaatimuksiin</a:t>
                      </a: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7063"/>
                  </a:ext>
                </a:extLst>
              </a:tr>
            </a:tbl>
          </a:graphicData>
        </a:graphic>
      </p:graphicFrame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155C887E-4CAB-4DA5-9E66-0A470D17C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97985"/>
              </p:ext>
            </p:extLst>
          </p:nvPr>
        </p:nvGraphicFramePr>
        <p:xfrm>
          <a:off x="141340" y="705645"/>
          <a:ext cx="11883019" cy="822960"/>
        </p:xfrm>
        <a:graphic>
          <a:graphicData uri="http://schemas.openxmlformats.org/drawingml/2006/table">
            <a:tbl>
              <a:tblPr/>
              <a:tblGrid>
                <a:gridCol w="11883019">
                  <a:extLst>
                    <a:ext uri="{9D8B030D-6E8A-4147-A177-3AD203B41FA5}">
                      <a16:colId xmlns:a16="http://schemas.microsoft.com/office/drawing/2014/main" val="2417406982"/>
                    </a:ext>
                  </a:extLst>
                </a:gridCol>
              </a:tblGrid>
              <a:tr h="803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Noudatetaan perustelumuistion taulukkoa PM1. Parvekkeen toimiessa varatienä, sen seinien pintakerrosvaatimus on Bs2, d0. Sama vaatimus koskee varatienä toimivan ikkunan ylä- ja alapuolella olevia pintoja.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Rakennuskohtaisesti tulisi suosia vain yhtä varatiejärjestelyä.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7063"/>
                  </a:ext>
                </a:extLst>
              </a:tr>
            </a:tbl>
          </a:graphicData>
        </a:graphic>
      </p:graphicFrame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BD2A95BE-3D1F-4726-BCF1-0CE5C7912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22994"/>
              </p:ext>
            </p:extLst>
          </p:nvPr>
        </p:nvGraphicFramePr>
        <p:xfrm>
          <a:off x="4802754" y="1746250"/>
          <a:ext cx="7086601" cy="4724400"/>
        </p:xfrm>
        <a:graphic>
          <a:graphicData uri="http://schemas.openxmlformats.org/drawingml/2006/table">
            <a:tbl>
              <a:tblPr/>
              <a:tblGrid>
                <a:gridCol w="7086601">
                  <a:extLst>
                    <a:ext uri="{9D8B030D-6E8A-4147-A177-3AD203B41FA5}">
                      <a16:colId xmlns:a16="http://schemas.microsoft.com/office/drawing/2014/main" val="4002970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fi-FI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Käynti alapuolisen palo-osaston parvekkeelle</a:t>
                      </a: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Parvekelaatan vaatimus (REI30) asetuksen 21§:n mukaan</a:t>
                      </a: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Luukun on oltava helposti avattava, turvallinen käyttää ja osastoiva EI30</a:t>
                      </a:r>
                      <a:r>
                        <a:rPr lang="fi-FI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Luukun minimikoko on 600x600</a:t>
                      </a: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Siirtymisen alapuolen parvekkeelle on oltava turvallinen mm. tikkaan tukevuus ja putoamisen esto sivusuunnassa   </a:t>
                      </a:r>
                    </a:p>
                    <a:p>
                      <a:pPr marL="7429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suositellaan luukut asennettavaksi alueelle, mille mitä todennäköisimmin ei tule kalustusta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fi-FI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Palokunnan toimenpitein ikkunasta tai parvekkeelta</a:t>
                      </a:r>
                    </a:p>
                    <a:p>
                      <a:pPr marL="685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</a:t>
                      </a:r>
                      <a:r>
                        <a:rPr lang="en-US" sz="16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Nostolava</a:t>
                      </a:r>
                      <a:endParaRPr lang="fi-FI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0150" lvl="2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Esitetään pelastusreitti ja –paikat asemapiirustuksessa.</a:t>
                      </a:r>
                    </a:p>
                    <a:p>
                      <a:pPr marL="1200150" lvl="2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Mitoitus kunnan pelastuslaitoksen ohjeen mukaan </a:t>
                      </a:r>
                    </a:p>
                    <a:p>
                      <a:pPr marL="685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Vetotikas</a:t>
                      </a:r>
                      <a:endParaRPr lang="fi-FI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57300" lvl="2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Voidaan käyttää, kun ikkunan alareuna / parvekkeen pelastuskorkeus on enintään 10m</a:t>
                      </a:r>
                      <a:endParaRPr lang="fi-F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57300" lvl="2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kulkureitin minimileveys tikkaan selvityspaikalle on 0,8m, selvityspaikan koko 3mx3m ja sen maksimi kaltevuus on 20%.</a:t>
                      </a:r>
                      <a:endParaRPr lang="fi-F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57300" lvl="2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Reitin on oltava talvikunnossapidettävä </a:t>
                      </a:r>
                      <a:endParaRPr lang="fi-F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fi-FI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Rakennus varustetaan sammutuslaitteistolla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16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8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03B4C21B-9CA7-4C4B-B3A5-59DBBBFCC8B4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 b 29  - Varatiet, kerrostalot,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paloluokat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P1 ja P2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8BFDA65-9986-4180-9078-6C3A9FE7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10" y="17758"/>
            <a:ext cx="7823190" cy="6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04" y="1628060"/>
            <a:ext cx="10157792" cy="2045970"/>
          </a:xfrm>
        </p:spPr>
        <p:txBody>
          <a:bodyPr anchor="ctr"/>
          <a:lstStyle/>
          <a:p>
            <a:pPr algn="ctr"/>
            <a:r>
              <a:rPr lang="fi-FI" sz="4400" dirty="0">
                <a:solidFill>
                  <a:srgbClr val="FFC000"/>
                </a:solidFill>
              </a:rPr>
              <a:t>Rakentamisen yhteiset</a:t>
            </a:r>
            <a:br>
              <a:rPr lang="fi-FI" sz="4800" dirty="0">
                <a:solidFill>
                  <a:srgbClr val="FFC000"/>
                </a:solidFill>
              </a:rPr>
            </a:br>
            <a:r>
              <a:rPr lang="fi-FI" sz="6000" dirty="0" err="1">
                <a:solidFill>
                  <a:srgbClr val="FFC000"/>
                </a:solidFill>
              </a:rPr>
              <a:t>Topten</a:t>
            </a:r>
            <a:r>
              <a:rPr lang="fi-FI" sz="6000" dirty="0">
                <a:solidFill>
                  <a:srgbClr val="FFC000"/>
                </a:solidFill>
              </a:rPr>
              <a:t>-käytännöt</a:t>
            </a:r>
            <a:br>
              <a:rPr lang="fi-FI" sz="6000" dirty="0">
                <a:solidFill>
                  <a:srgbClr val="FFC000"/>
                </a:solidFill>
              </a:rPr>
            </a:br>
            <a:r>
              <a:rPr lang="fi-FI" sz="4000" dirty="0"/>
              <a:t>-mahdollisuus myös </a:t>
            </a:r>
            <a:r>
              <a:rPr lang="fi-FI" sz="4000" dirty="0" err="1"/>
              <a:t>rialaisille</a:t>
            </a:r>
            <a:endParaRPr lang="fi-FI" sz="2000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5007386" y="151453"/>
            <a:ext cx="2209800" cy="1008112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kestäväksi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rakennettu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Suomi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540533" y="5299351"/>
            <a:ext cx="1854008" cy="11492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/>
              <a:t>Pasi Timo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Tarkastuspäällikkö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Vantaan kaupunki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Rakennusvalvonta</a:t>
            </a:r>
          </a:p>
        </p:txBody>
      </p:sp>
      <p:sp>
        <p:nvSpPr>
          <p:cNvPr id="5" name="Otsikko 3">
            <a:extLst>
              <a:ext uri="{FF2B5EF4-FFF2-40B4-BE49-F238E27FC236}">
                <a16:creationId xmlns:a16="http://schemas.microsoft.com/office/drawing/2014/main" id="{88FD27CC-15F7-4012-84BC-6B75AC3B1100}"/>
              </a:ext>
            </a:extLst>
          </p:cNvPr>
          <p:cNvSpPr txBox="1">
            <a:spLocks/>
          </p:cNvSpPr>
          <p:nvPr/>
        </p:nvSpPr>
        <p:spPr>
          <a:xfrm>
            <a:off x="3227070" y="4430207"/>
            <a:ext cx="5737860" cy="2045970"/>
          </a:xfrm>
          <a:prstGeom prst="rect">
            <a:avLst/>
          </a:prstGeom>
          <a:noFill/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ts val="0"/>
              </a:spcBef>
            </a:pPr>
            <a:r>
              <a:rPr lang="fi-FI" sz="1800" dirty="0" err="1">
                <a:solidFill>
                  <a:prstClr val="white"/>
                </a:solidFill>
              </a:rPr>
              <a:t>Topten</a:t>
            </a:r>
            <a:r>
              <a:rPr lang="fi-FI" sz="1800" dirty="0">
                <a:solidFill>
                  <a:prstClr val="white"/>
                </a:solidFill>
              </a:rPr>
              <a:t>-rakennusvalvonnat</a:t>
            </a:r>
            <a:endParaRPr lang="fi-FI" sz="1800" dirty="0">
              <a:solidFill>
                <a:prstClr val="white"/>
              </a:solidFill>
              <a:cs typeface="+mn-cs"/>
            </a:endParaRPr>
          </a:p>
          <a:p>
            <a:pPr>
              <a:spcBef>
                <a:spcPts val="0"/>
              </a:spcBef>
            </a:pPr>
            <a:r>
              <a:rPr lang="fi-FI" sz="1800" dirty="0">
                <a:solidFill>
                  <a:prstClr val="white"/>
                </a:solidFill>
              </a:rPr>
              <a:t>Pelastuslaitokset</a:t>
            </a:r>
            <a:r>
              <a:rPr lang="fi-FI" sz="1800" dirty="0">
                <a:solidFill>
                  <a:prstClr val="white"/>
                </a:solidFill>
                <a:cs typeface="+mn-cs"/>
              </a:rPr>
              <a:t> </a:t>
            </a:r>
            <a:endParaRPr lang="fi-FI" sz="1800" dirty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</a:pPr>
            <a:r>
              <a:rPr lang="fi-FI" sz="1800" dirty="0">
                <a:solidFill>
                  <a:prstClr val="white"/>
                </a:solidFill>
                <a:cs typeface="+mn-cs"/>
              </a:rPr>
              <a:t>Rakennusteollisuus RT ry</a:t>
            </a:r>
          </a:p>
          <a:p>
            <a:pPr>
              <a:spcBef>
                <a:spcPts val="0"/>
              </a:spcBef>
            </a:pPr>
            <a:r>
              <a:rPr lang="fi-FI" sz="1800" dirty="0">
                <a:solidFill>
                  <a:prstClr val="white"/>
                </a:solidFill>
                <a:cs typeface="+mn-cs"/>
              </a:rPr>
              <a:t>Puutuoteteollisuus ry</a:t>
            </a:r>
          </a:p>
          <a:p>
            <a:pPr>
              <a:spcBef>
                <a:spcPts val="0"/>
              </a:spcBef>
            </a:pPr>
            <a:r>
              <a:rPr lang="fi-FI" sz="1800" dirty="0">
                <a:solidFill>
                  <a:prstClr val="white"/>
                </a:solidFill>
                <a:cs typeface="+mn-cs"/>
              </a:rPr>
              <a:t>SKOL ry – ATL - RAKLI ry – RALA ry</a:t>
            </a:r>
          </a:p>
          <a:p>
            <a:pPr>
              <a:spcBef>
                <a:spcPts val="0"/>
              </a:spcBef>
            </a:pPr>
            <a:r>
              <a:rPr lang="fi-FI" sz="1800" dirty="0"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www.pksrava.fi</a:t>
            </a:r>
            <a:endParaRPr lang="fi-FI" sz="1400" dirty="0">
              <a:cs typeface="+mn-cs"/>
            </a:endParaRPr>
          </a:p>
          <a:p>
            <a:pPr>
              <a:spcBef>
                <a:spcPts val="0"/>
              </a:spcBef>
            </a:pPr>
            <a:endParaRPr lang="fi-FI" sz="1800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23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66D6399-247B-48DB-ACB6-972CC76B7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108"/>
            <a:ext cx="7280031" cy="1059264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42EFA525-1982-46EB-86E5-96A0D684E580}"/>
              </a:ext>
            </a:extLst>
          </p:cNvPr>
          <p:cNvSpPr/>
          <p:nvPr/>
        </p:nvSpPr>
        <p:spPr>
          <a:xfrm>
            <a:off x="1122484" y="1723292"/>
            <a:ext cx="879523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Ullakolle sijoittuvien tilojen käyttötarkoitus tulee aina nimetä pääpiirustuksiin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Pääpiirustuksessa ei voi tilan käyttötarkoituksena lukea ’käyttöullakko’.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Tilojen käyttötarkoituksen tarkastelussa ratkaisevia ovat tilan ominaisuuksien mahdollistamat käyttötarkoitukset.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Siltä osin, kun ullakolla olevat tilat täyttävät asuinhuoneen vaatimukset, on ullakon tilat luettava kerrosalaan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Asuinhuoneen vaatimukset: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huoneala vähintään 7 m</a:t>
            </a:r>
            <a:r>
              <a:rPr kumimoji="0" lang="fi-FI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huonekorkeus: pientalot vähintään 2,4 m ja kerrostalot vähintään 2,5 m ja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valoisuus: ikkunan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valoaukko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vähintään 1/10 huonealasta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Kerrosalaan laskettavaan ullakon tilaan liittyvät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asumista palvelevat välttämättömät tilat</a:t>
            </a:r>
            <a:r>
              <a:rPr kumimoji="0" lang="fi-FI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lasketaan kerrosalaan.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Rakennuksen käyttöä palvelevia tiloja</a:t>
            </a:r>
            <a:r>
              <a:rPr kumimoji="0" lang="fi-FI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2)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ei lasketa ullakolla kerrosalaan.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Alle 1,6 m korkeita tiloja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ei lasketa kerrosalaan.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Ullakko ei ole koskaan kerros.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Ullakkoa ei lasketa rakennuksen kerroslukuun.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Ullakko on ominaisuus.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Ullakkotilaan on aina toteutettava helposti käytettävä varatie.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08D4424-0917-47C2-B710-B5D1AAC453B6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115 04 – ULLAKKO ja ULLAKON KERROSALA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93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991"/>
            <a:ext cx="7813040" cy="1405736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1242633" y="1879599"/>
            <a:ext cx="793949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Rakennuksen kerrosluku (ARK)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Ullakkoa ja kellaria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ei lasketa rakennuksen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kerroslukuun (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topten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–käytäntö 115 04).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8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Kerrosluku ja korkeus paloturvallisuusasetusta sovellettaessa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Ullakkoa ja kellaria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ei lasketa rakennuksen kerroslukuun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sovellettaessa paloturvallisuusasetuksessa rakennukselle asetettuja vaatimuksia.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Kellarin paloturvallisuusratkaisut määrittyvät paloturvallisuusasetuksen mukaan.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Ullakolle sijoitettavien tilojen</a:t>
            </a:r>
            <a:r>
              <a:rPr kumimoji="0" lang="fi-FI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paloturvallisuudelle tuoman vaativuuden kasvaminen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huomioidaan: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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määrittämällä rakennuksen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poistumiskorkeus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ullakon lattiapinnan mukaan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topten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-käytäntö 117b 26)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ja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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määrittämällä rakennuksen palotekninen korkeus ullakon yläpohjan lämmöneristeen alapinnan mukaan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topten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-käytäntö 117b 25).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143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Kerrosluku rakenne- ja lvi-suunnittelu- sekä työnjohtotehtävissä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Arvioitaessa rakenne- ja lvi-suunnittelutehtävän ja työnjohtotehtävän vaativuutta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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Ullakolla sijaitsevat tilat</a:t>
            </a:r>
            <a:r>
              <a:rPr kumimoji="0" lang="fi-FI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ja kellari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lisätään rakennuksen kerr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oslukuun (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topten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-käytännöt 120f 02…04 ja 122e 01…03)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Määritettäessä rakennuksen jaottelua seuraamusluokkiin normaalitilanteessa ja seuraamusluokkiin onnettomuusmitoitustilanteessa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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Ullakolla sijaitsevat tilat</a:t>
            </a:r>
            <a:r>
              <a:rPr kumimoji="0" lang="fi-FI" sz="1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ja kellari lisätään rakennuksen kerroslukuun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topten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-käytäntö 117a 03).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A4A3BD7F-BF04-4E00-A526-A11854694CC9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 02 – Rakennuksen kerrosluvut ja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palotekninen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korkeus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1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1524000" y="0"/>
            <a:ext cx="9144000" cy="463464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Yhtenäisiä käytäntöjä 			TOPTEN-rakennusvalvonnat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1" y="746450"/>
            <a:ext cx="6965572" cy="1165517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3109071" y="1538575"/>
            <a:ext cx="8241324" cy="50475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Rakennus, jossa yläpohjan lämmöneristeen alapinta on selkeästi nurkkapisteistä määritettyjen julkisivun ja vesikaton leikkauslinjojen keskiarvon yläpuolella.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Ellei asiaa tarkemmin selvitetä paloteknisessä erityissuunnitelmassa, lasketaan rakennuksen palotekniset ominaisuudet määrittävä korkeus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yläpohjan lämmöneristeen alapinnasta muodostetun vaakalinjan ja vesikaton leikkauslinjan mukaan.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465" y="3265876"/>
            <a:ext cx="6034522" cy="338652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957" y="3880534"/>
            <a:ext cx="6302095" cy="289865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570" y="4062343"/>
            <a:ext cx="6753285" cy="2564762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B8A0AA77-E076-4E4A-A12E-B59E55BED421}"/>
              </a:ext>
            </a:extLst>
          </p:cNvPr>
          <p:cNvCxnSpPr>
            <a:cxnSpLocks/>
          </p:cNvCxnSpPr>
          <p:nvPr/>
        </p:nvCxnSpPr>
        <p:spPr>
          <a:xfrm flipH="1">
            <a:off x="3053973" y="6543947"/>
            <a:ext cx="278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F3AEE581-8A1A-44E6-8D98-5AD24F49574A}"/>
              </a:ext>
            </a:extLst>
          </p:cNvPr>
          <p:cNvCxnSpPr>
            <a:cxnSpLocks/>
          </p:cNvCxnSpPr>
          <p:nvPr/>
        </p:nvCxnSpPr>
        <p:spPr>
          <a:xfrm>
            <a:off x="3051433" y="6499759"/>
            <a:ext cx="109220" cy="86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91E23F73-DA54-4DC9-8808-B27447242B31}"/>
              </a:ext>
            </a:extLst>
          </p:cNvPr>
          <p:cNvCxnSpPr>
            <a:cxnSpLocks/>
          </p:cNvCxnSpPr>
          <p:nvPr/>
        </p:nvCxnSpPr>
        <p:spPr>
          <a:xfrm flipH="1">
            <a:off x="5314950" y="6647209"/>
            <a:ext cx="231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6A0A192D-D5A7-48EE-B77F-2391A728CD7D}"/>
              </a:ext>
            </a:extLst>
          </p:cNvPr>
          <p:cNvCxnSpPr>
            <a:cxnSpLocks/>
          </p:cNvCxnSpPr>
          <p:nvPr/>
        </p:nvCxnSpPr>
        <p:spPr>
          <a:xfrm>
            <a:off x="5321355" y="6586266"/>
            <a:ext cx="119583" cy="10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0C2F12D6-1C77-4112-ABF4-C99478F1F0DD}"/>
              </a:ext>
            </a:extLst>
          </p:cNvPr>
          <p:cNvCxnSpPr>
            <a:cxnSpLocks/>
          </p:cNvCxnSpPr>
          <p:nvPr/>
        </p:nvCxnSpPr>
        <p:spPr>
          <a:xfrm flipH="1">
            <a:off x="6743554" y="6492307"/>
            <a:ext cx="278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8D05EC5A-077C-4DBE-879F-5615A3EC49FB}"/>
              </a:ext>
            </a:extLst>
          </p:cNvPr>
          <p:cNvCxnSpPr>
            <a:cxnSpLocks/>
          </p:cNvCxnSpPr>
          <p:nvPr/>
        </p:nvCxnSpPr>
        <p:spPr>
          <a:xfrm>
            <a:off x="6741014" y="6448119"/>
            <a:ext cx="109220" cy="86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87E883EB-5259-474B-A51A-BA6F056DD47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491754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Rakennuksen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palotekninen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korkeus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C0373211-EF30-49C3-A9DC-BE9C07BD1868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117b 25 – Rakennuksen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paloteknisen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korkeuden määritys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67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1524000" y="0"/>
            <a:ext cx="9144000" cy="463464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Yhtenäisiä käytäntöjä 			TOPTEN-rakennusvalvonnat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784743"/>
            <a:ext cx="6752492" cy="1129863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1664678" y="1563319"/>
            <a:ext cx="8745414" cy="52014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Ylimmässä kerroksessa sijaitsevat asumista palvelevat välttämättömät tilat ja rakennuksen käyttöä palvelevat tilat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on yleensä otettava huomioon rakennuksen paloteknisen korkeuden määrityksessä ullakkotulkinnasta riippumatta.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asukkaiden talousirtaimiston säilytystä ja pyykinkuivatusta varten rakennettavat tilat sekä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pesutila ja saunatila,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kerhotila tai muu asukkaiden yhteiskäyttötila.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näissä tapauksissa ullakko ja kerros on ajateltava paloteknisesti saman arvoisena.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Rakennuksen katolla sijaitsevaa IV -konehuonetta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ei yleensä tarvitse ottaa huomioon rakennuksen paloteknistä korkeutta määritettäessä.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IV-konehuoneen kantavat ja jäykistävät rakenteet on suunniteltava siten, että ei IV-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ei kaadu vesikaton reunojen yli koko rakennuksen rungolta vaadittuna palonkestoaikana.)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IV -konehuone voi olla tarpeen huomioida rakennuksen korkeudessa, jos se on pinta-alaltaan ja/tai korkeudeltaan huomattavan kokoinen.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Rinteeseen tai pihakannen viereen rakennettava rakennus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Suunnittelijan on selvitettävä todellisen tilanteen vaikutus henkilöturvallisuuteen sekä pelastus- ja sammutustyön edellytyksiin.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Erityisesti rakennuksen korkeus 28 metriä ja asetuksen 33 § tarkoittama ylimmän lattiatason 24 metrin raja muodostavat yhdessä merkittävän rajan.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Rinnetontit ja rakennukset, joissa eri korkuisia osia edellyttävät yleensä tarkempaa suunnittelua, kun ollaan lähellä asetuksen rajakorkeuksia.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Rakennuksessa, jossa on sisäänkäyntitaso myös pohjakerrosta ylemmällä tasolla, esim. pihakannen päällä, on rakennuksen korkeutta määritettäessä huomioitava mm.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toptenkäytäntökortissa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117b 26 esitetyt periaatteet.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221FE1E-0D45-4161-BDDA-02CFCAF5774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491754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Rakennuksen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palotekninen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korkeus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14470AF6-B13F-41FF-A69F-51B5D0927CB2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117b 25 – Rakennuksen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paloteknisen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korkeuden määritys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40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 txBox="1">
            <a:spLocks/>
          </p:cNvSpPr>
          <p:nvPr/>
        </p:nvSpPr>
        <p:spPr>
          <a:xfrm>
            <a:off x="0" y="0"/>
            <a:ext cx="12192000" cy="447259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txBody>
          <a:bodyPr vert="horz" lIns="95746" tIns="47874" rIns="95746" bIns="47874" rtlCol="0" anchor="ctr">
            <a:noAutofit/>
          </a:bodyPr>
          <a:lstStyle>
            <a:lvl1pPr algn="l" defTabSz="478908" rtl="0" eaLnBrk="1" latinLnBrk="0" hangingPunct="1">
              <a:spcBef>
                <a:spcPct val="0"/>
              </a:spcBef>
              <a:buNone/>
              <a:defRPr sz="37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789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Rakennuksen </a:t>
            </a:r>
            <a:r>
              <a:rPr kumimoji="0" lang="fi-FI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palotekninen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korkeus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238299" y="1459524"/>
            <a:ext cx="6039409" cy="5398476"/>
          </a:xfrm>
          <a:ln w="19050">
            <a:noFill/>
          </a:ln>
        </p:spPr>
        <p:txBody>
          <a:bodyPr>
            <a:noAutofit/>
          </a:bodyPr>
          <a:lstStyle/>
          <a:p>
            <a:pPr marL="180000" indent="-180000">
              <a:buFont typeface="+mj-lt"/>
              <a:buAutoNum type="arabicPeriod"/>
            </a:pPr>
            <a:r>
              <a:rPr lang="fi-FI" sz="1600" dirty="0">
                <a:solidFill>
                  <a:srgbClr val="000000"/>
                </a:solidFill>
              </a:rPr>
              <a:t>P3 -ja P2 -paloluokan rakennusten käyttötarkoitusta ja kokoa koskeviin rajoituksiin (8 §).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800" b="1" dirty="0">
                <a:solidFill>
                  <a:srgbClr val="C00000"/>
                </a:solidFill>
              </a:rPr>
              <a:t>Yli 2 -kerroksisen rakennuksen kantavien ja jäykistävien rakenteiden luokkavaatimuksiin P1- ja P2 -luokan rakennuksissa (palonkestoluokka ja tarvikkeiden luokka) (12 §).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600" dirty="0"/>
              <a:t>Oletettuun palokehitykseen perustuvaan kantavien rakenteiden mitoitukseen (13 §)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600" dirty="0"/>
              <a:t>Kerrososastointiin (14 §)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600" dirty="0"/>
              <a:t>Palo-osaston kokorajoituksiin (kerroslukurajat) (15 §)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600" dirty="0"/>
              <a:t>Avoimen autosuojan enimmäisalan laskentaan pinta-alaosastointia tulkittaessa (kerroslukuraja 5 krs.) (15 §)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600" dirty="0"/>
              <a:t>Osastoivien rakennusosien luokkavaatimuksiin (16 §)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600" dirty="0"/>
              <a:t>Asuinhuoneistojen kerrostaso-ovien suljinvaatimuksiin (17 §)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600" dirty="0"/>
              <a:t>Parvekkeiden osastointivaatimukseen (kerroslukuraja 2 krs.) (21 §)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600" dirty="0"/>
              <a:t>Enintään 2 -kerroksisten rakennusten palkkien ja pilareiden pintakerrosvaatimukseen (kerroslukuraja 2 krs) (23 §).</a:t>
            </a:r>
          </a:p>
          <a:p>
            <a:pPr marL="180000" indent="-180000">
              <a:buFont typeface="+mj-lt"/>
              <a:buAutoNum type="arabicPeriod"/>
            </a:pPr>
            <a:r>
              <a:rPr lang="fi-FI" sz="1600" dirty="0"/>
              <a:t>Välillisesti sisäpuolisten pintojen luokkavaatimuksiin (23 §).</a:t>
            </a:r>
          </a:p>
        </p:txBody>
      </p:sp>
      <p:sp>
        <p:nvSpPr>
          <p:cNvPr id="22" name="Sisällön paikkamerkki 2"/>
          <p:cNvSpPr>
            <a:spLocks noGrp="1"/>
          </p:cNvSpPr>
          <p:nvPr>
            <p:ph sz="half" idx="1"/>
          </p:nvPr>
        </p:nvSpPr>
        <p:spPr>
          <a:xfrm>
            <a:off x="6639480" y="1591448"/>
            <a:ext cx="5314221" cy="5037952"/>
          </a:xfrm>
          <a:ln w="19050">
            <a:noFill/>
          </a:ln>
        </p:spPr>
        <p:txBody>
          <a:bodyPr>
            <a:noAutofit/>
          </a:bodyPr>
          <a:lstStyle/>
          <a:p>
            <a:pPr marL="228600" indent="-228600">
              <a:buFont typeface="+mj-lt"/>
              <a:buAutoNum type="arabicPeriod" startAt="12"/>
            </a:pPr>
            <a:r>
              <a:rPr lang="fi-FI" sz="1600" b="1" dirty="0"/>
              <a:t>Sisäpintojen suojaverhousvaatimuksiin (24 §).</a:t>
            </a:r>
          </a:p>
          <a:p>
            <a:pPr marL="180000" indent="-180000">
              <a:buFont typeface="+mj-lt"/>
              <a:buAutoNum type="arabicPeriod" startAt="12"/>
            </a:pPr>
            <a:r>
              <a:rPr lang="fi-FI" sz="1800" b="1" dirty="0">
                <a:solidFill>
                  <a:srgbClr val="C00000"/>
                </a:solidFill>
              </a:rPr>
              <a:t>Ulkoseinissä käytettävien tarvikkeiden paloluokkavaatimuksiin (25 §).</a:t>
            </a:r>
          </a:p>
          <a:p>
            <a:pPr marL="180000" indent="-180000">
              <a:buFont typeface="+mj-lt"/>
              <a:buAutoNum type="arabicPeriod" startAt="12"/>
            </a:pPr>
            <a:r>
              <a:rPr lang="fi-FI" sz="1800" b="1" dirty="0">
                <a:solidFill>
                  <a:srgbClr val="C00000"/>
                </a:solidFill>
              </a:rPr>
              <a:t>Ulkoseinien lämmöneristekerrokselta vaadittaviin katkoihin (25 §).</a:t>
            </a:r>
          </a:p>
          <a:p>
            <a:pPr marL="180000" indent="-180000">
              <a:buFont typeface="+mj-lt"/>
              <a:buAutoNum type="arabicPeriod" startAt="12"/>
            </a:pPr>
            <a:r>
              <a:rPr lang="fi-FI" sz="1600" dirty="0"/>
              <a:t>Täyden mittakaavan kokeen käyttämiseen ulkoseinärakenteen toimivuuden osoittamisessa (25 §).</a:t>
            </a:r>
          </a:p>
          <a:p>
            <a:pPr marL="180000" indent="-180000">
              <a:buFont typeface="+mj-lt"/>
              <a:buAutoNum type="arabicPeriod" startAt="12"/>
            </a:pPr>
            <a:r>
              <a:rPr lang="fi-FI" sz="1800" b="1" dirty="0">
                <a:solidFill>
                  <a:srgbClr val="C00000"/>
                </a:solidFill>
              </a:rPr>
              <a:t>Ulkoseinän ulkopinnan ja tuuletusvälin pintojen luokkavaatimuksiin (26 §).</a:t>
            </a:r>
          </a:p>
          <a:p>
            <a:pPr marL="180000" indent="-180000">
              <a:buFont typeface="+mj-lt"/>
              <a:buAutoNum type="arabicPeriod" startAt="12"/>
            </a:pPr>
            <a:r>
              <a:rPr lang="fi-FI" sz="1800" b="1" dirty="0">
                <a:solidFill>
                  <a:srgbClr val="C00000"/>
                </a:solidFill>
              </a:rPr>
              <a:t>Yläpohjassa käytettävien tarvikkeiden paloluokkavaatimuksiin (27 §).</a:t>
            </a:r>
          </a:p>
          <a:p>
            <a:pPr marL="180000" indent="-180000">
              <a:buFont typeface="+mj-lt"/>
              <a:buAutoNum type="arabicPeriod" startAt="12"/>
            </a:pPr>
            <a:r>
              <a:rPr lang="fi-FI" sz="1600" dirty="0"/>
              <a:t>Palomuurissa käytettävien tarvikkeiden paloluokkavaatimukseen (30 §).</a:t>
            </a:r>
          </a:p>
          <a:p>
            <a:pPr marL="180000" indent="-180000">
              <a:buFont typeface="+mj-lt"/>
              <a:buAutoNum type="arabicPeriod" startAt="12"/>
            </a:pPr>
            <a:r>
              <a:rPr lang="fi-FI" sz="1600" dirty="0"/>
              <a:t>Uloskäytävän mitat (kerroslukuraja 2 krs.) (34 §)</a:t>
            </a:r>
          </a:p>
          <a:p>
            <a:pPr marL="180000" indent="-180000">
              <a:buFont typeface="+mj-lt"/>
              <a:buAutoNum type="arabicPeriod" startAt="12"/>
            </a:pPr>
            <a:r>
              <a:rPr lang="fi-FI" sz="1600" dirty="0"/>
              <a:t>Automaattisen sammutuslaitteiston rakentamisvelvoitteeseen (39 §).</a:t>
            </a:r>
          </a:p>
          <a:p>
            <a:pPr marL="180000" indent="-180000">
              <a:buFont typeface="+mj-lt"/>
              <a:buAutoNum type="arabicPeriod" startAt="12"/>
            </a:pPr>
            <a:r>
              <a:rPr lang="fi-FI" sz="1600" dirty="0"/>
              <a:t>Pääsy ullakon palo-osastoon ulkokautta (40 §).</a:t>
            </a:r>
          </a:p>
        </p:txBody>
      </p:sp>
      <p:sp>
        <p:nvSpPr>
          <p:cNvPr id="5" name="Sisällön paikkamerkki 2"/>
          <p:cNvSpPr>
            <a:spLocks noGrp="1"/>
          </p:cNvSpPr>
          <p:nvPr>
            <p:ph sz="half" idx="1"/>
          </p:nvPr>
        </p:nvSpPr>
        <p:spPr>
          <a:xfrm>
            <a:off x="0" y="447260"/>
            <a:ext cx="12192000" cy="1012264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300" b="1" dirty="0">
                <a:solidFill>
                  <a:schemeClr val="tx1"/>
                </a:solidFill>
              </a:rPr>
              <a:t>P1 –paloluokka; taulukkomitoituksessa ei enää kerroslukurajoja.</a:t>
            </a:r>
          </a:p>
          <a:p>
            <a:pPr marL="0" indent="0">
              <a:spcBef>
                <a:spcPts val="0"/>
              </a:spcBef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0115593-6BB7-471E-B444-C0237E7501CB}"/>
              </a:ext>
            </a:extLst>
          </p:cNvPr>
          <p:cNvSpPr txBox="1">
            <a:spLocks/>
          </p:cNvSpPr>
          <p:nvPr/>
        </p:nvSpPr>
        <p:spPr>
          <a:xfrm>
            <a:off x="156078" y="910420"/>
            <a:ext cx="11879844" cy="410044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D120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Rakennuksen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D120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palotekninen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D120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korkeus (ja osittain kerrosluku) vaikuttavat:</a:t>
            </a:r>
          </a:p>
        </p:txBody>
      </p:sp>
    </p:spTree>
    <p:extLst>
      <p:ext uri="{BB962C8B-B14F-4D97-AF65-F5344CB8AC3E}">
        <p14:creationId xmlns:p14="http://schemas.microsoft.com/office/powerpoint/2010/main" val="3599899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056"/>
            <a:ext cx="6616559" cy="1243844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548640" y="2667000"/>
            <a:ext cx="3093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Ylimmän kerroksen lattian etäisyys sitä palvelevan porrashuoneen sisäänkäyntitasosta vaikuttaa: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Uloskäytävien lukumäärään ja uloskäytävien tyyppiin (33 §)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Kiinteän sammutusvesi-putkiston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rakentamis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-velvoitteeseen (43 §)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Palomieshissin rakentamisvelvoitteeseen (41 §)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050" y="1937342"/>
            <a:ext cx="7873049" cy="492065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6558D0A0-CAA3-4A38-B654-786A8A124D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47259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txBody>
          <a:bodyPr vert="horz" lIns="95746" tIns="47874" rIns="95746" bIns="47874" rtlCol="0" anchor="ctr">
            <a:noAutofit/>
          </a:bodyPr>
          <a:lstStyle>
            <a:lvl1pPr algn="l" defTabSz="478908" rtl="0" eaLnBrk="1" latinLnBrk="0" hangingPunct="1">
              <a:spcBef>
                <a:spcPct val="0"/>
              </a:spcBef>
              <a:buNone/>
              <a:defRPr sz="37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789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Rakennuksen poistumiskorkeus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73CD988-0F88-4ACB-828A-F24074A60F1A}"/>
              </a:ext>
            </a:extLst>
          </p:cNvPr>
          <p:cNvSpPr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117b 26 –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Ylimmän kerroksen lattian ja porrashuoneen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sisäänkäyntitason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määritys (”poistumiskorkeus”)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421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220000">
            <a:off x="-2332765" y="3061324"/>
            <a:ext cx="6372052" cy="119787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45" y="0"/>
            <a:ext cx="8171281" cy="6873270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CE5B9F3-DB3F-4AEB-AF7D-564B3D4C1B0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212547" cy="990600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txBody>
          <a:bodyPr vert="horz" lIns="95746" tIns="47874" rIns="95746" bIns="47874" rtlCol="0" anchor="ctr">
            <a:noAutofit/>
          </a:bodyPr>
          <a:lstStyle>
            <a:lvl1pPr algn="l" defTabSz="478908" rtl="0" eaLnBrk="1" latinLnBrk="0" hangingPunct="1">
              <a:spcBef>
                <a:spcPct val="0"/>
              </a:spcBef>
              <a:buNone/>
              <a:defRPr sz="37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789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Rakennuksen poistumiskorkeus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388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380000">
            <a:off x="-782430" y="2813761"/>
            <a:ext cx="6545455" cy="1230477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829" y="0"/>
            <a:ext cx="6121171" cy="6823276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6607A30D-59D8-4EF9-A8D0-D4C30FBDC23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212547" cy="990600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txBody>
          <a:bodyPr vert="horz" lIns="95746" tIns="47874" rIns="95746" bIns="47874" rtlCol="0" anchor="ctr">
            <a:noAutofit/>
          </a:bodyPr>
          <a:lstStyle>
            <a:lvl1pPr algn="l" defTabSz="478908" rtl="0" eaLnBrk="1" latinLnBrk="0" hangingPunct="1">
              <a:spcBef>
                <a:spcPct val="0"/>
              </a:spcBef>
              <a:buNone/>
              <a:defRPr sz="37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789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Rakennuksen poistumiskorkeus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091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03B4C21B-9CA7-4C4B-B3A5-59DBBBFCC8B4}"/>
              </a:ext>
            </a:extLst>
          </p:cNvPr>
          <p:cNvSpPr/>
          <p:nvPr/>
        </p:nvSpPr>
        <p:spPr>
          <a:xfrm>
            <a:off x="0" y="-1"/>
            <a:ext cx="4191000" cy="1508105"/>
          </a:xfrm>
          <a:prstGeom prst="rect">
            <a:avLst/>
          </a:prstGeom>
          <a:solidFill>
            <a:srgbClr val="0042A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Yhtenäiset käytännöt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117 c 03  -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Ilmavaihtojärjestelmän seinäpuhalluksen suunnittelu ja määräystenmukaisuuden osoittaminen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9E9FE8-2184-4F9B-ADF8-9462275DB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-30480"/>
            <a:ext cx="8001000" cy="1542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1436FA0D-1147-4BD1-BEE5-7CB65C5EE085}"/>
              </a:ext>
            </a:extLst>
          </p:cNvPr>
          <p:cNvSpPr/>
          <p:nvPr/>
        </p:nvSpPr>
        <p:spPr>
          <a:xfrm>
            <a:off x="873760" y="1859281"/>
            <a:ext cx="8001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Times New Roman" panose="02020603050405020304" pitchFamily="18" charset="0"/>
              </a:rPr>
              <a:t>Mikäli poistoilmaa ei johdeta vesikaton yläpuolelle, niin Sisäilmasto ja ilmanvaihto-oppaan kohdissa 14.3 ja 14.4 on esitetty asuinhuoneiston seinäpuhalluksen vaatimukset. </a:t>
            </a:r>
            <a:r>
              <a:rPr lang="fi-FI" b="1" dirty="0">
                <a:solidFill>
                  <a:srgbClr val="C00000"/>
                </a:solidFill>
                <a:ea typeface="Times New Roman" panose="02020603050405020304" pitchFamily="18" charset="0"/>
              </a:rPr>
              <a:t>Asuntokohtaisen ilmanvaihtojärjestelmän poistoilma voidaan johtaa ulos seinästä silloin, kun oppaan em. kohdissa esitetyt vaatimukset toteutuvat. </a:t>
            </a:r>
            <a:r>
              <a:rPr lang="fi-FI" dirty="0">
                <a:ea typeface="Times New Roman" panose="02020603050405020304" pitchFamily="18" charset="0"/>
              </a:rPr>
              <a:t>Ehdoista poikkeavan ratkaisun toimivuus on erikseen osoitettava esim. simulointiohjelmistojen avulla.</a:t>
            </a:r>
          </a:p>
          <a:p>
            <a:pPr>
              <a:spcAft>
                <a:spcPts val="600"/>
              </a:spcAft>
            </a:pPr>
            <a:r>
              <a:rPr lang="fi-FI" b="1" dirty="0">
                <a:solidFill>
                  <a:srgbClr val="C00000"/>
                </a:solidFill>
                <a:ea typeface="Times New Roman" panose="02020603050405020304" pitchFamily="18" charset="0"/>
              </a:rPr>
              <a:t>Toteutustapa tulee esittää ennen rakennusluvan myöntämistä esim. LVI-suunnittelun ja toteutuksen perusteet -asiakirjassa.</a:t>
            </a:r>
          </a:p>
          <a:p>
            <a:pPr>
              <a:spcAft>
                <a:spcPts val="600"/>
              </a:spcAft>
            </a:pPr>
            <a:r>
              <a:rPr lang="fi-FI" dirty="0">
                <a:ea typeface="Times New Roman" panose="02020603050405020304" pitchFamily="18" charset="0"/>
              </a:rPr>
              <a:t>Ilmansisäänotto-/ulospuhalluslaitteen huolto- ja korjaustarve tulee ottaa huomioon ja tuotteen kelpoisuus on osoitettava.</a:t>
            </a:r>
          </a:p>
          <a:p>
            <a:pPr>
              <a:spcAft>
                <a:spcPts val="600"/>
              </a:spcAft>
            </a:pPr>
            <a:r>
              <a:rPr lang="fi-FI" dirty="0" err="1">
                <a:ea typeface="Times New Roman" panose="02020603050405020304" pitchFamily="18" charset="0"/>
              </a:rPr>
              <a:t>Palomääräykset</a:t>
            </a:r>
            <a:r>
              <a:rPr lang="fi-FI" dirty="0">
                <a:ea typeface="Times New Roman" panose="02020603050405020304" pitchFamily="18" charset="0"/>
              </a:rPr>
              <a:t> tulee ottaa huomioon kaikissa tapauksissa (mm. etäisyydet ja läpiviennit).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DBF8599-8CD1-4530-8E00-66E95C88CDE5}"/>
              </a:ext>
            </a:extLst>
          </p:cNvPr>
          <p:cNvSpPr/>
          <p:nvPr/>
        </p:nvSpPr>
        <p:spPr>
          <a:xfrm>
            <a:off x="3474720" y="5599584"/>
            <a:ext cx="750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i="1" dirty="0">
                <a:ea typeface="Times New Roman" panose="02020603050405020304" pitchFamily="18" charset="0"/>
              </a:rPr>
              <a:t>Huomioitavaa</a:t>
            </a:r>
            <a:endParaRPr lang="fi-FI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b="1" dirty="0">
                <a:solidFill>
                  <a:srgbClr val="C00000"/>
                </a:solidFill>
                <a:ea typeface="Times New Roman" panose="02020603050405020304" pitchFamily="18" charset="0"/>
              </a:rPr>
              <a:t>Ulkoilmalaitteet ja ulospuhallusilmalaitteet on esitettävä pääpiirustuksissa. </a:t>
            </a:r>
          </a:p>
          <a:p>
            <a:pPr>
              <a:spcAft>
                <a:spcPts val="0"/>
              </a:spcAft>
            </a:pPr>
            <a:r>
              <a:rPr lang="fi-FI" b="1" dirty="0">
                <a:solidFill>
                  <a:srgbClr val="C00000"/>
                </a:solidFill>
                <a:ea typeface="Times New Roman" panose="02020603050405020304" pitchFamily="18" charset="0"/>
              </a:rPr>
              <a:t>Ratkaisu tulee hyväksyttää kaupunkikuvallisesti.</a:t>
            </a:r>
          </a:p>
        </p:txBody>
      </p:sp>
    </p:spTree>
    <p:extLst>
      <p:ext uri="{BB962C8B-B14F-4D97-AF65-F5344CB8AC3E}">
        <p14:creationId xmlns:p14="http://schemas.microsoft.com/office/powerpoint/2010/main" val="590069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053" y="2074985"/>
            <a:ext cx="8547715" cy="2338754"/>
          </a:xfrm>
        </p:spPr>
        <p:txBody>
          <a:bodyPr/>
          <a:lstStyle/>
          <a:p>
            <a:pPr algn="ctr">
              <a:spcAft>
                <a:spcPts val="3600"/>
              </a:spcAft>
            </a:pPr>
            <a:r>
              <a:rPr lang="fi-FI" sz="3200" dirty="0">
                <a:solidFill>
                  <a:srgbClr val="FFC000"/>
                </a:solidFill>
              </a:rPr>
              <a:t>Rakentamisen yhteiset</a:t>
            </a:r>
            <a:br>
              <a:rPr lang="fi-FI" sz="3200" dirty="0">
                <a:solidFill>
                  <a:srgbClr val="FFC000"/>
                </a:solidFill>
              </a:rPr>
            </a:br>
            <a:r>
              <a:rPr lang="fi-FI" sz="3200" dirty="0" err="1">
                <a:solidFill>
                  <a:srgbClr val="FFC000"/>
                </a:solidFill>
              </a:rPr>
              <a:t>Topten</a:t>
            </a:r>
            <a:r>
              <a:rPr lang="fi-FI" sz="3200" dirty="0">
                <a:solidFill>
                  <a:srgbClr val="FFC000"/>
                </a:solidFill>
              </a:rPr>
              <a:t>-käytännöt</a:t>
            </a:r>
            <a:br>
              <a:rPr lang="fi-FI" sz="2400" dirty="0"/>
            </a:br>
            <a:r>
              <a:rPr lang="fi-FI" sz="3600" dirty="0"/>
              <a:t>Kantavien rakenteiden ja pohjarakenteiden</a:t>
            </a:r>
            <a:br>
              <a:rPr lang="fi-FI" sz="3600" dirty="0"/>
            </a:br>
            <a:r>
              <a:rPr lang="fi-FI" sz="3600" dirty="0"/>
              <a:t>toteutuksen laatusuunnitelma</a:t>
            </a:r>
            <a:endParaRPr lang="fi-FI" sz="1400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5178313" y="181933"/>
            <a:ext cx="1835374" cy="1008112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kestäväksi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rakennettu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Suomi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2559093" y="5010840"/>
            <a:ext cx="1854008" cy="11492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/>
              <a:t>Pasi Timo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Tarkastuspäällikkö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Vantaan kaupunki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Rakennusvalvonta</a:t>
            </a:r>
          </a:p>
        </p:txBody>
      </p:sp>
    </p:spTree>
    <p:extLst>
      <p:ext uri="{BB962C8B-B14F-4D97-AF65-F5344CB8AC3E}">
        <p14:creationId xmlns:p14="http://schemas.microsoft.com/office/powerpoint/2010/main" val="52030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721427" y="1265762"/>
            <a:ext cx="87491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i-FI" sz="4400" b="1" dirty="0">
                <a:solidFill>
                  <a:schemeClr val="bg1"/>
                </a:solidFill>
                <a:latin typeface="Calibri"/>
              </a:rPr>
              <a:t>TOPTEN–yhteistyö</a:t>
            </a:r>
          </a:p>
          <a:p>
            <a:pPr algn="ctr" defTabSz="457200"/>
            <a:r>
              <a:rPr lang="fi-FI" sz="4400" b="1" dirty="0">
                <a:solidFill>
                  <a:srgbClr val="FFC000"/>
                </a:solidFill>
                <a:latin typeface="Calibri"/>
              </a:rPr>
              <a:t>Sujuvoittavat yhtenäiset käytännöt</a:t>
            </a:r>
          </a:p>
          <a:p>
            <a:pPr algn="ctr" defTabSz="457200"/>
            <a:endParaRPr lang="fi-FI" sz="800" dirty="0">
              <a:solidFill>
                <a:prstClr val="black"/>
              </a:solidFill>
              <a:latin typeface="Times New Roman"/>
            </a:endParaRPr>
          </a:p>
          <a:p>
            <a:pPr algn="ctr" defTabSz="457200"/>
            <a:r>
              <a:rPr lang="fi-FI" sz="2800" b="1" dirty="0">
                <a:solidFill>
                  <a:prstClr val="white"/>
                </a:solidFill>
                <a:latin typeface="Calibri"/>
              </a:rPr>
              <a:t>Yhtenäisissä TOPTEN -käytännöissä mukana tällä hetkellä</a:t>
            </a:r>
            <a:r>
              <a:rPr lang="fi-FI" sz="2800" b="1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 algn="ctr" defTabSz="457200"/>
            <a:r>
              <a:rPr lang="fi-FI" sz="2000" b="1" dirty="0">
                <a:solidFill>
                  <a:srgbClr val="FFC000"/>
                </a:solidFill>
                <a:latin typeface="Calibri"/>
              </a:rPr>
              <a:t>Helsinki, Espoo, Tampere, Vantaa, Oulu, Turku, Jyväskylä, Lahti, Kuopio, Pori, Kouvola, Joensuu, Lappeenranta, Vaasa, Lohja, Kauniainen,</a:t>
            </a:r>
          </a:p>
          <a:p>
            <a:pPr algn="ctr" defTabSz="457200"/>
            <a:r>
              <a:rPr lang="fi-FI" sz="2000" b="1" dirty="0">
                <a:solidFill>
                  <a:srgbClr val="FFC000"/>
                </a:solidFill>
                <a:latin typeface="Calibri"/>
              </a:rPr>
              <a:t>Naantali, Kaarina, Masku, Tuusula</a:t>
            </a:r>
          </a:p>
          <a:p>
            <a:pPr algn="ctr" defTabSz="457200"/>
            <a:endParaRPr lang="fi-FI" sz="800" b="1" dirty="0">
              <a:solidFill>
                <a:srgbClr val="FFC000"/>
              </a:solidFill>
              <a:latin typeface="Calibri"/>
            </a:endParaRPr>
          </a:p>
          <a:p>
            <a:pPr algn="ctr" defTabSz="457200"/>
            <a:r>
              <a:rPr lang="fi-FI" sz="2800" b="1" dirty="0">
                <a:solidFill>
                  <a:prstClr val="white"/>
                </a:solidFill>
                <a:latin typeface="Calibri"/>
                <a:ea typeface="Calisto MT"/>
              </a:rPr>
              <a:t>sekä yhteistyössä mukana olevat</a:t>
            </a:r>
          </a:p>
          <a:p>
            <a:pPr algn="ctr" defTabSz="457200"/>
            <a:r>
              <a:rPr lang="fi-FI" sz="2000" b="1" dirty="0">
                <a:solidFill>
                  <a:srgbClr val="FFC000"/>
                </a:solidFill>
                <a:latin typeface="Calibri"/>
                <a:ea typeface="Calisto MT"/>
              </a:rPr>
              <a:t>Rakennusteollisuus RT ry, Puutuoteteollisuus ry,</a:t>
            </a:r>
          </a:p>
          <a:p>
            <a:pPr algn="ctr" defTabSz="457200"/>
            <a:r>
              <a:rPr lang="fi-FI" sz="2000" b="1" dirty="0">
                <a:solidFill>
                  <a:srgbClr val="FFC000"/>
                </a:solidFill>
                <a:latin typeface="Calibri"/>
                <a:ea typeface="Calisto MT"/>
              </a:rPr>
              <a:t>SKOL </a:t>
            </a:r>
            <a:r>
              <a:rPr lang="fi-FI" sz="2000" b="1" dirty="0">
                <a:solidFill>
                  <a:srgbClr val="FFC000"/>
                </a:solidFill>
                <a:ea typeface="Calisto MT"/>
              </a:rPr>
              <a:t>ry, ATL</a:t>
            </a:r>
            <a:r>
              <a:rPr lang="fi-FI" sz="2000" b="1" dirty="0">
                <a:solidFill>
                  <a:srgbClr val="FFC000"/>
                </a:solidFill>
                <a:latin typeface="Calibri"/>
                <a:ea typeface="Calisto MT"/>
              </a:rPr>
              <a:t>, RAKLI ry, RALA ry, Pelastuslaitokset</a:t>
            </a:r>
            <a:endParaRPr lang="fi-FI" sz="800" b="1" dirty="0">
              <a:solidFill>
                <a:prstClr val="white"/>
              </a:solidFill>
              <a:latin typeface="Calibri"/>
              <a:ea typeface="Calisto MT"/>
            </a:endParaRPr>
          </a:p>
          <a:p>
            <a:pPr algn="ctr" defTabSz="457200"/>
            <a:r>
              <a:rPr lang="fi-FI" sz="2400" b="1" dirty="0">
                <a:solidFill>
                  <a:prstClr val="white"/>
                </a:solidFill>
                <a:latin typeface="Calibri"/>
                <a:ea typeface="Calisto MT"/>
              </a:rPr>
              <a:t>Yhtenäiset käytännöt ja mukana olevat kaupungit julkaistaan</a:t>
            </a:r>
          </a:p>
          <a:p>
            <a:pPr algn="ctr" defTabSz="457200"/>
            <a:r>
              <a:rPr lang="fi-FI" sz="3600" b="1" dirty="0">
                <a:solidFill>
                  <a:srgbClr val="FFC000"/>
                </a:solidFill>
                <a:latin typeface="Calibri"/>
                <a:ea typeface="Calisto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www.pksrava.fi</a:t>
            </a:r>
            <a:r>
              <a:rPr lang="fi-FI" sz="3600" b="1" dirty="0">
                <a:solidFill>
                  <a:srgbClr val="FFC000"/>
                </a:solidFill>
                <a:latin typeface="Calibri"/>
                <a:ea typeface="Calisto MT"/>
              </a:rPr>
              <a:t> </a:t>
            </a:r>
            <a:r>
              <a:rPr lang="fi-FI" sz="2400" b="1" dirty="0">
                <a:solidFill>
                  <a:schemeClr val="bg1"/>
                </a:solidFill>
                <a:latin typeface="Calibri"/>
                <a:ea typeface="Calisto MT"/>
              </a:rPr>
              <a:t>-sivustolla</a:t>
            </a:r>
            <a:endParaRPr lang="fi-FI" sz="2000" dirty="0">
              <a:solidFill>
                <a:srgbClr val="000000"/>
              </a:solidFill>
              <a:latin typeface="Calibri"/>
              <a:ea typeface="Calisto MT"/>
            </a:endParaRP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5189086" y="161801"/>
            <a:ext cx="1813826" cy="924667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dist" eaLnBrk="0" fontAlgn="base" hangingPunct="0">
              <a:spcBef>
                <a:spcPct val="0"/>
              </a:spcBef>
            </a:pPr>
            <a:r>
              <a:rPr lang="fi-FI" b="1" dirty="0">
                <a:solidFill>
                  <a:prstClr val="white"/>
                </a:solidFill>
                <a:latin typeface="Arial Rounded MT Bold"/>
              </a:rPr>
              <a:t>kestäväksi</a:t>
            </a:r>
            <a:endParaRPr lang="fi-FI" sz="1100" dirty="0">
              <a:solidFill>
                <a:prstClr val="white"/>
              </a:solidFill>
              <a:latin typeface="Times New Roman"/>
              <a:ea typeface="MS Mincho"/>
            </a:endParaRPr>
          </a:p>
          <a:p>
            <a:pPr algn="dist" eaLnBrk="0" fontAlgn="base" hangingPunct="0">
              <a:spcBef>
                <a:spcPct val="0"/>
              </a:spcBef>
            </a:pPr>
            <a:r>
              <a:rPr lang="fi-FI" b="1" dirty="0">
                <a:solidFill>
                  <a:prstClr val="white"/>
                </a:solidFill>
                <a:latin typeface="Arial Rounded MT Bold"/>
              </a:rPr>
              <a:t>rakennettu</a:t>
            </a:r>
            <a:endParaRPr lang="fi-FI" sz="1100" dirty="0">
              <a:solidFill>
                <a:prstClr val="white"/>
              </a:solidFill>
              <a:latin typeface="Times New Roman"/>
              <a:ea typeface="MS Mincho"/>
            </a:endParaRPr>
          </a:p>
          <a:p>
            <a:pPr algn="dist" eaLnBrk="0" fontAlgn="base" hangingPunct="0">
              <a:spcBef>
                <a:spcPct val="0"/>
              </a:spcBef>
            </a:pPr>
            <a:r>
              <a:rPr lang="fi-FI" sz="2400" b="1" dirty="0">
                <a:solidFill>
                  <a:prstClr val="white"/>
                </a:solidFill>
                <a:latin typeface="Arial Rounded MT Bold"/>
              </a:rPr>
              <a:t>Suomi</a:t>
            </a:r>
            <a:endParaRPr lang="fi-FI" sz="1100" dirty="0">
              <a:solidFill>
                <a:prstClr val="white"/>
              </a:solidFill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712682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F413847-0105-4113-B9E1-AB875520BE80}"/>
              </a:ext>
            </a:extLst>
          </p:cNvPr>
          <p:cNvSpPr txBox="1"/>
          <p:nvPr/>
        </p:nvSpPr>
        <p:spPr>
          <a:xfrm>
            <a:off x="5719044" y="212776"/>
            <a:ext cx="616815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Kantavien rakenteiden ja pohjarakenteiden t</a:t>
            </a: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oteutuksen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laatusuunnitelman malliasiakirjat</a:t>
            </a:r>
          </a:p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3C8FDE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Linkki:</a:t>
            </a:r>
            <a:endParaRPr kumimoji="0" lang="fi-FI" sz="1600" b="1" i="0" u="none" strike="noStrike" kern="0" cap="none" spc="0" normalizeH="0" baseline="0" noProof="0" dirty="0">
              <a:ln>
                <a:noFill/>
              </a:ln>
              <a:solidFill>
                <a:srgbClr val="3C8FDE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7FA807B-97CC-449C-92C5-DBA8B1AB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18" y="1603945"/>
            <a:ext cx="5780888" cy="491017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C9B2401-2090-415E-A023-2D085B3E7688}"/>
              </a:ext>
            </a:extLst>
          </p:cNvPr>
          <p:cNvSpPr txBox="1"/>
          <p:nvPr/>
        </p:nvSpPr>
        <p:spPr>
          <a:xfrm>
            <a:off x="6656891" y="1041625"/>
            <a:ext cx="342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http://www.henhelpdesk.fi/kantavien-rakenteiden-toteutuksen-laatusuunnitelma.html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10491B-37EC-45C1-8F56-D6FFD6B39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7659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2C18C7AB-401C-4FAF-B4F6-BF9A4608C556}"/>
              </a:ext>
            </a:extLst>
          </p:cNvPr>
          <p:cNvSpPr/>
          <p:nvPr/>
        </p:nvSpPr>
        <p:spPr>
          <a:xfrm>
            <a:off x="5584840" y="137979"/>
            <a:ext cx="6453443" cy="6582042"/>
          </a:xfrm>
          <a:prstGeom prst="rect">
            <a:avLst/>
          </a:prstGeom>
          <a:noFill/>
          <a:ln w="57150">
            <a:solidFill>
              <a:srgbClr val="3C8FD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9282E464-29DB-4675-B678-73447D3ABB12}"/>
              </a:ext>
            </a:extLst>
          </p:cNvPr>
          <p:cNvSpPr/>
          <p:nvPr/>
        </p:nvSpPr>
        <p:spPr>
          <a:xfrm rot="-1320000">
            <a:off x="9343715" y="3995366"/>
            <a:ext cx="246184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Uusi uudistettu malliasiakirja julkaistu 5.4.2019</a:t>
            </a:r>
          </a:p>
        </p:txBody>
      </p:sp>
    </p:spTree>
    <p:extLst>
      <p:ext uri="{BB962C8B-B14F-4D97-AF65-F5344CB8AC3E}">
        <p14:creationId xmlns:p14="http://schemas.microsoft.com/office/powerpoint/2010/main" val="3537792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0" y="424009"/>
            <a:ext cx="38080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Paloturvallisuus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Rakennusvalvonnan ja pelastuslaitoksen tehtävänrajat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Piirrosmerkit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prstClr val="black"/>
                </a:solidFill>
              </a:rPr>
              <a:t>P0-rakennus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>
                <a:solidFill>
                  <a:prstClr val="black"/>
                </a:solidFill>
              </a:rPr>
              <a:t>Palotekninen</a:t>
            </a:r>
            <a:r>
              <a:rPr lang="fi-FI" sz="2000" dirty="0">
                <a:solidFill>
                  <a:prstClr val="black"/>
                </a:solidFill>
              </a:rPr>
              <a:t> suunnitelma ja työmaatoteutuksen laadunvarmistus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prstClr val="black"/>
                </a:solidFill>
              </a:rPr>
              <a:t>Paloturvallisuusasetus-työryhmä</a:t>
            </a:r>
          </a:p>
          <a:p>
            <a:pPr marL="971550" lvl="1" indent="-514350">
              <a:buFont typeface="+mj-lt"/>
              <a:buAutoNum type="romanLcPeriod"/>
            </a:pPr>
            <a:r>
              <a:rPr lang="fi-FI" sz="2000" dirty="0">
                <a:solidFill>
                  <a:prstClr val="black"/>
                </a:solidFill>
              </a:rPr>
              <a:t>Varastoparvet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tsikko 3">
            <a:extLst>
              <a:ext uri="{FF2B5EF4-FFF2-40B4-BE49-F238E27FC236}">
                <a16:creationId xmlns:a16="http://schemas.microsoft.com/office/drawing/2014/main" id="{BC3D3372-DED5-4686-9CD8-A27D1DD4BD1A}"/>
              </a:ext>
            </a:extLst>
          </p:cNvPr>
          <p:cNvSpPr txBox="1">
            <a:spLocks/>
          </p:cNvSpPr>
          <p:nvPr/>
        </p:nvSpPr>
        <p:spPr>
          <a:xfrm>
            <a:off x="0" y="5220393"/>
            <a:ext cx="12192000" cy="1637607"/>
          </a:xfrm>
          <a:prstGeom prst="rect">
            <a:avLst/>
          </a:prstGeom>
          <a:solidFill>
            <a:srgbClr val="0042A5"/>
          </a:solidFill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www.pksrava.fi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Topten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-rakennusvalvonnat</a:t>
            </a:r>
            <a:b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</a:b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Pelastuslaitokset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Rakennusteollisuus RT 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Puutuoteteollisuus 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SKOL ry – ATL - RAKLI ry – RALA ry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E94566F-4E6B-437C-ACDF-58E490B4F606}"/>
              </a:ext>
            </a:extLst>
          </p:cNvPr>
          <p:cNvSpPr txBox="1"/>
          <p:nvPr/>
        </p:nvSpPr>
        <p:spPr>
          <a:xfrm>
            <a:off x="3853020" y="424009"/>
            <a:ext cx="301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Käyttöturvallisuus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Lasikatokset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Sisäänkäyntikatokset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/>
              </a:rPr>
              <a:t>Lumiesteet</a:t>
            </a:r>
            <a:endParaRPr kumimoji="0" lang="fi-FI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103254E-5BD5-4FE6-B8E5-2A4C0559BC93}"/>
              </a:ext>
            </a:extLst>
          </p:cNvPr>
          <p:cNvSpPr txBox="1"/>
          <p:nvPr/>
        </p:nvSpPr>
        <p:spPr>
          <a:xfrm>
            <a:off x="3891987" y="1919697"/>
            <a:ext cx="33362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ARK-työryhmät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/>
              <a:t>Asuntoon liittyvä parvi ja parven kerrosalan laskeminen</a:t>
            </a:r>
          </a:p>
          <a:p>
            <a:pPr marL="457200" lvl="0" indent="-457200" defTabSz="457200">
              <a:buFont typeface="+mj-lt"/>
              <a:buAutoNum type="arabicPeriod"/>
            </a:pPr>
            <a:r>
              <a:rPr lang="fi-FI" sz="2000" dirty="0"/>
              <a:t>Jälkiasennushissi</a:t>
            </a:r>
          </a:p>
          <a:p>
            <a:pPr marL="457200" lvl="0" indent="-457200" defTabSz="457200">
              <a:buFont typeface="+mj-lt"/>
              <a:buAutoNum type="arabicPeriod"/>
            </a:pPr>
            <a:r>
              <a:rPr lang="fi-FI" sz="2000" dirty="0"/>
              <a:t>Hissikapasiteetin mitoittaminen</a:t>
            </a:r>
          </a:p>
          <a:p>
            <a:pPr marL="457200" lvl="0" indent="-457200" defTabSz="457200">
              <a:buFont typeface="+mj-lt"/>
              <a:buAutoNum type="arabicPeriod"/>
            </a:pPr>
            <a:r>
              <a:rPr lang="fi-FI" sz="2000" dirty="0"/>
              <a:t>Väestönsuojavelvoite</a:t>
            </a:r>
            <a:endParaRPr kumimoji="0" lang="fi-FI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7458731-6BAD-45BF-9C81-C02669AFA9A3}"/>
              </a:ext>
            </a:extLst>
          </p:cNvPr>
          <p:cNvSpPr txBox="1">
            <a:spLocks/>
          </p:cNvSpPr>
          <p:nvPr/>
        </p:nvSpPr>
        <p:spPr>
          <a:xfrm>
            <a:off x="0" y="-34553"/>
            <a:ext cx="12192000" cy="463464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defRPr/>
            </a:pPr>
            <a:r>
              <a:rPr lang="fi-FI" sz="2400" dirty="0">
                <a:solidFill>
                  <a:prstClr val="white"/>
                </a:solidFill>
              </a:rPr>
              <a:t>Valmistelussa olevia käytäntöjä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9F771FA-0A0A-41AF-BD15-3B4356324635}"/>
              </a:ext>
            </a:extLst>
          </p:cNvPr>
          <p:cNvSpPr txBox="1"/>
          <p:nvPr/>
        </p:nvSpPr>
        <p:spPr>
          <a:xfrm>
            <a:off x="0" y="4352330"/>
            <a:ext cx="3891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Ääniympäristö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Asetusmuutoksen vaikutukset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3151EA9-CB8C-4DEE-9499-ACB94CF57418}"/>
              </a:ext>
            </a:extLst>
          </p:cNvPr>
          <p:cNvSpPr txBox="1"/>
          <p:nvPr/>
        </p:nvSpPr>
        <p:spPr>
          <a:xfrm>
            <a:off x="7292051" y="454772"/>
            <a:ext cx="489994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Korjausrakentaminen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uusi työryhmä, aihepiirejä: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Julkisivukorjaus- ja muutostyöt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Vesikattokorjaus- ja muutostyöt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Linjasaneeraus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Käyttötarkoituksen muutos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Sisäilmakorjaukset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Ilmanvaihtokorjaus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Energiatehokkuuden parantaminen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Tyypilliset lupakynnykset korjausrakentamisessa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Käyttöturvallisuus korjausrakentamisessa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Esteettömyys korjausrakentamisessa</a:t>
            </a:r>
            <a:endParaRPr lang="fi-FI" sz="2400" dirty="0">
              <a:latin typeface="Times New Roman" panose="02020603050405020304" pitchFamily="18" charset="0"/>
              <a:ea typeface="Calisto MT" panose="0204060305050503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</a:rPr>
              <a:t>Ääniympäristö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Paloturvallisuus korjausrakentamisessa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5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54" y="1892025"/>
            <a:ext cx="10157792" cy="2375176"/>
          </a:xfrm>
        </p:spPr>
        <p:txBody>
          <a:bodyPr/>
          <a:lstStyle/>
          <a:p>
            <a:pPr algn="ctr"/>
            <a:r>
              <a:rPr lang="fi-FI" sz="3600" dirty="0">
                <a:solidFill>
                  <a:srgbClr val="FFC000"/>
                </a:solidFill>
              </a:rPr>
              <a:t>Säännösmuutokset 2017-2018 ja</a:t>
            </a:r>
            <a:br>
              <a:rPr lang="fi-FI" sz="3600" dirty="0">
                <a:solidFill>
                  <a:srgbClr val="FFC000"/>
                </a:solidFill>
              </a:rPr>
            </a:br>
            <a:r>
              <a:rPr lang="fi-FI" sz="3600" dirty="0" err="1">
                <a:solidFill>
                  <a:srgbClr val="FFC000"/>
                </a:solidFill>
              </a:rPr>
              <a:t>Topten</a:t>
            </a:r>
            <a:r>
              <a:rPr lang="fi-FI" sz="3600" dirty="0">
                <a:solidFill>
                  <a:srgbClr val="FFC000"/>
                </a:solidFill>
              </a:rPr>
              <a:t>-käytännöt</a:t>
            </a:r>
            <a:br>
              <a:rPr lang="fi-FI" sz="2400" dirty="0"/>
            </a:br>
            <a:r>
              <a:rPr lang="fi-FI" sz="4400" dirty="0"/>
              <a:t>Joitakin nostoja</a:t>
            </a:r>
            <a:endParaRPr lang="fi-FI" sz="2000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5007386" y="151453"/>
            <a:ext cx="2209800" cy="1008112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kestäväksi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rakennettu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Suomi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414409" y="5409851"/>
            <a:ext cx="1854008" cy="11492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/>
              <a:t>Pasi Timo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Tarkastuspäällikkö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Vantaan kaupunki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Rakennusvalvonta</a:t>
            </a:r>
          </a:p>
        </p:txBody>
      </p:sp>
      <p:sp>
        <p:nvSpPr>
          <p:cNvPr id="5" name="Otsikko 3">
            <a:extLst>
              <a:ext uri="{FF2B5EF4-FFF2-40B4-BE49-F238E27FC236}">
                <a16:creationId xmlns:a16="http://schemas.microsoft.com/office/drawing/2014/main" id="{88FD27CC-15F7-4012-84BC-6B75AC3B1100}"/>
              </a:ext>
            </a:extLst>
          </p:cNvPr>
          <p:cNvSpPr txBox="1">
            <a:spLocks/>
          </p:cNvSpPr>
          <p:nvPr/>
        </p:nvSpPr>
        <p:spPr>
          <a:xfrm>
            <a:off x="3227070" y="4660577"/>
            <a:ext cx="5737860" cy="2045970"/>
          </a:xfrm>
          <a:prstGeom prst="rect">
            <a:avLst/>
          </a:prstGeom>
          <a:noFill/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www.pksrava.fi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Topten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-rakennusvalvonnat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Pelastuslaitokset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Rakennusteollisuus RT 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Puutuoteteollisuus 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SKOL ry - ATL - RAKLI ry –RALA ry</a:t>
            </a:r>
          </a:p>
        </p:txBody>
      </p:sp>
    </p:spTree>
    <p:extLst>
      <p:ext uri="{BB962C8B-B14F-4D97-AF65-F5344CB8AC3E}">
        <p14:creationId xmlns:p14="http://schemas.microsoft.com/office/powerpoint/2010/main" val="3092344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 txBox="1">
            <a:spLocks/>
          </p:cNvSpPr>
          <p:nvPr/>
        </p:nvSpPr>
        <p:spPr>
          <a:xfrm>
            <a:off x="0" y="0"/>
            <a:ext cx="12191999" cy="367990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Nostoja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RakMK:n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uudistuksesta ja yhtenäisistä käytännöistä	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sivu 2 (3)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81232" y="612844"/>
            <a:ext cx="5059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Kerrosalaan laskettavan tilaan ja laajennukseen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sovelletaan uuden rakentamista koskevia säännöksiä, ellei asetuksissa muuta mainita (vähäisen poikkeamisen tarve)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Rakennusoikeuden sallitut ylitykset.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Väliseinä 200, ulkoseinä 250, VSS,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taloteknisten järjestelmien edellyttämät kuilut ja hormit, yleisiin tiloin avautuva tekninen tila,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42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-käytäntö: IV-konehuoneeseen johtava porras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toinen hissi, jos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palomieshissi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Majoitustilan ikkunat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Avattavuusvaatimus ja ei ole annettu mahdollisuutta järjestää luonnonvaloa  toisen tilan kautta =&gt; vähäisen poikkeamisen tarve?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Luoteeseen ja koilliseen avautuvuus;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-käytäntö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1DEDCE4-2188-4C28-9652-2166613F80A7}"/>
              </a:ext>
            </a:extLst>
          </p:cNvPr>
          <p:cNvSpPr txBox="1"/>
          <p:nvPr/>
        </p:nvSpPr>
        <p:spPr>
          <a:xfrm>
            <a:off x="6233160" y="612844"/>
            <a:ext cx="54776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Esteettömyys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Ovisääntö ei koske saunaa, koskee parveketta ja terassia.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Ovivaatimukset koskevat pientalossa vain sisääntulokerrosta.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Parvekekaiteen korkeudessa on huomioitava mahdollisuus asentaa lattian korotusrakenteet kynnyskorkeuden tasoon</a:t>
            </a:r>
          </a:p>
          <a:p>
            <a:pPr marL="65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Käyttöturvallisuus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Varatie- tai muihin kuin välttämättömiin tiloihin johtava porras 220/220 mm (esim. iv –konehuone)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Sisäportaat, Parven portaat, ks. </a:t>
            </a: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-käytäntö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Käsijohteet portaan molemmille puolille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Lasirakenteet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6 mm tasolasi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 mahdollinen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turvalasin asemasta,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Ks. </a:t>
            </a: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-käytäntö 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Katosvaatimus: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Sisäänkäynnin on lisäksi oltava suojattu kinostumiselta katoksella.”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Lumiesteet</a:t>
            </a:r>
          </a:p>
          <a:p>
            <a:pPr marL="8172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Miten suojataan kulkeminen alueilla, joilla ei lumiesteitä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suositus: Lumiesteet kaikille lappeille</a:t>
            </a:r>
          </a:p>
          <a:p>
            <a:pPr marL="36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9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59434" y="498587"/>
            <a:ext cx="445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Ääniympäristö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Asetuksen muutos 1.4.2019</a:t>
            </a:r>
          </a:p>
          <a:p>
            <a:pPr marL="742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dB ulkovaipan perusvaatimus vain melualueilla</a:t>
            </a:r>
          </a:p>
          <a:p>
            <a:pPr marL="742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Parvekkeiden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melutasovaatimus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poistui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Ääneneristyksen perusvaatimus melualueilla 30 dB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asuin-, majoitus- ja potilashuoneille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Viherhuoneet 45 dB keskiäänitasovaatimus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7-22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Kaikki kelluvat lattiat eivät täytä uuden asetuksen vaatimuksia. Elementtisuunnittelu.fi –sivusto ei vielä ajan tasalla!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TOPTEN-käytäntökortit päivitettävänä asetusmuutoksen johdosta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42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B04F2985-0B1A-4DC0-8843-7643F03981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367990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Nostoja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RakMK:n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uudistuksesta ja yhtenäisistä käytännöistä	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sivu 3 (3)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FF1914A-BD2A-4D58-8C71-E12EB8AB2FEB}"/>
              </a:ext>
            </a:extLst>
          </p:cNvPr>
          <p:cNvSpPr txBox="1"/>
          <p:nvPr/>
        </p:nvSpPr>
        <p:spPr>
          <a:xfrm>
            <a:off x="5622974" y="498587"/>
            <a:ext cx="62425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16. Paloturvallisuus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Palotekninen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korkeus, poistumiskorkeus, </a:t>
            </a: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-käytännöt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Kerrostaso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-ovet;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sisään aukeava sisäovi ei enää mahdollinen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Palavat eristeet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osoittamiskäytännöt jo luvanhakuvaiheessa,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ks. </a:t>
            </a: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-kortti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Puun käyttö julkisivuissa;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varateiden kohdilla,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katkot kerroksittain, ullakon/yläpohjan suojaus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Luhtitalot P2 tai P1 paloluokkaa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(P3 kerrostalot eivät mahdollisia.)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3-4 kerroksinen omakotitalo,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P2 tai P1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Alapohjan eristeen </a:t>
            </a: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paloluokkavaatimus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/400 m2 osiin jako?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Katkot betonisandwich- ja harkkorakenteissa?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TOPTEN-käytännöt, mm.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korkeuden ja poistumiskorkeuden määrittelyt, varatiet, ullakko, porrashuoneen pussinperät,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P3 –pientalo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42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 IV –ja KVV</a:t>
            </a:r>
          </a:p>
          <a:p>
            <a:pPr marL="8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-käytännöt </a:t>
            </a:r>
            <a:r>
              <a:rPr kumimoji="0" lang="fi-FI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IV-ja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KVV–oppaissa,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talotekniikkainfo.fi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Hulevesien käsittely; </a:t>
            </a:r>
            <a:r>
              <a:rPr kumimoji="0" lang="fi-FI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”---</a:t>
            </a:r>
            <a:r>
              <a:rPr kumimoji="0" lang="fi-FI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ensisijainen ratkaisu hulevesien poistamiseksi on niiden </a:t>
            </a:r>
            <a:r>
              <a:rPr kumimoji="0" lang="fi-FI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viivyttäminen ja imeyttäminen kiinteistöllä.---”</a:t>
            </a:r>
          </a:p>
          <a:p>
            <a:pPr marL="8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Topten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-käytäntö, seinäpuhallus</a:t>
            </a:r>
          </a:p>
        </p:txBody>
      </p:sp>
    </p:spTree>
    <p:extLst>
      <p:ext uri="{BB962C8B-B14F-4D97-AF65-F5344CB8AC3E}">
        <p14:creationId xmlns:p14="http://schemas.microsoft.com/office/powerpoint/2010/main" val="24048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2568524" y="419821"/>
            <a:ext cx="3674014" cy="3990133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dist" defTabSz="914400" eaLnBrk="0" fontAlgn="base" hangingPunct="0">
              <a:spcBef>
                <a:spcPct val="0"/>
              </a:spcBef>
            </a:pPr>
            <a:r>
              <a:rPr lang="fi-FI" sz="4000" b="1" dirty="0">
                <a:solidFill>
                  <a:schemeClr val="bg1"/>
                </a:solidFill>
                <a:latin typeface="Arial Rounded MT Bold"/>
              </a:rPr>
              <a:t>yhdessä</a:t>
            </a:r>
          </a:p>
          <a:p>
            <a:pPr algn="dist" defTabSz="914400" eaLnBrk="0" fontAlgn="base" hangingPunct="0">
              <a:spcBef>
                <a:spcPct val="0"/>
              </a:spcBef>
            </a:pPr>
            <a:r>
              <a:rPr lang="fi-FI" sz="4000" b="1" dirty="0">
                <a:solidFill>
                  <a:schemeClr val="bg1"/>
                </a:solidFill>
                <a:latin typeface="Arial Rounded MT Bold"/>
              </a:rPr>
              <a:t>sujuvasti</a:t>
            </a:r>
          </a:p>
          <a:p>
            <a:pPr algn="dist" defTabSz="914400" eaLnBrk="0" fontAlgn="base" hangingPunct="0">
              <a:spcBef>
                <a:spcPct val="0"/>
              </a:spcBef>
            </a:pPr>
            <a:r>
              <a:rPr lang="fi-FI" sz="4000" b="1" dirty="0">
                <a:solidFill>
                  <a:schemeClr val="bg1"/>
                </a:solidFill>
                <a:latin typeface="Arial Rounded MT Bold"/>
              </a:rPr>
              <a:t>kestäväksi</a:t>
            </a:r>
            <a:endParaRPr lang="fi-FI" sz="2400" dirty="0">
              <a:solidFill>
                <a:schemeClr val="bg1"/>
              </a:solidFill>
              <a:latin typeface="Times New Roman"/>
              <a:ea typeface="MS Mincho"/>
            </a:endParaRPr>
          </a:p>
          <a:p>
            <a:pPr algn="dist" defTabSz="914400" eaLnBrk="0" fontAlgn="base" hangingPunct="0">
              <a:spcBef>
                <a:spcPct val="0"/>
              </a:spcBef>
            </a:pPr>
            <a:r>
              <a:rPr lang="fi-FI" sz="4000" b="1" dirty="0">
                <a:solidFill>
                  <a:schemeClr val="bg1"/>
                </a:solidFill>
                <a:latin typeface="Arial Rounded MT Bold"/>
              </a:rPr>
              <a:t>rakennettu</a:t>
            </a:r>
            <a:endParaRPr lang="fi-FI" sz="2400" dirty="0">
              <a:solidFill>
                <a:schemeClr val="bg1"/>
              </a:solidFill>
              <a:latin typeface="Times New Roman"/>
              <a:ea typeface="MS Mincho"/>
            </a:endParaRPr>
          </a:p>
          <a:p>
            <a:pPr algn="dist" defTabSz="914400" eaLnBrk="0" fontAlgn="base" hangingPunct="0">
              <a:spcBef>
                <a:spcPct val="0"/>
              </a:spcBef>
            </a:pPr>
            <a:r>
              <a:rPr lang="fi-FI" sz="7200" b="1" dirty="0">
                <a:solidFill>
                  <a:schemeClr val="bg1"/>
                </a:solidFill>
                <a:latin typeface="Arial Rounded MT Bold"/>
              </a:rPr>
              <a:t>Suomi</a:t>
            </a:r>
            <a:endParaRPr lang="fi-FI" sz="2400" dirty="0">
              <a:solidFill>
                <a:schemeClr val="bg1"/>
              </a:solidFill>
              <a:latin typeface="Times New Roman"/>
              <a:ea typeface="MS Mincho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2568524" y="4852184"/>
            <a:ext cx="2669399" cy="14197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/>
              <a:t>Pasi Timo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Tarkastuspäällikkö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Vantaan kaupunki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Rakennusvalvonta</a:t>
            </a:r>
          </a:p>
        </p:txBody>
      </p:sp>
    </p:spTree>
    <p:extLst>
      <p:ext uri="{BB962C8B-B14F-4D97-AF65-F5344CB8AC3E}">
        <p14:creationId xmlns:p14="http://schemas.microsoft.com/office/powerpoint/2010/main" val="14900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12192000" cy="1008112"/>
          </a:xfrm>
          <a:prstGeom prst="rect">
            <a:avLst/>
          </a:prstGeom>
          <a:solidFill>
            <a:srgbClr val="0042A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629920" y="1232659"/>
            <a:ext cx="108508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fi-FI" sz="5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Yhteistyön keskeiset teemat</a:t>
            </a:r>
            <a:endParaRPr lang="fi-FI" sz="36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342900" indent="-720000" defTabSz="457200">
              <a:spcAft>
                <a:spcPts val="1200"/>
              </a:spcAft>
              <a:buFont typeface="+mj-lt"/>
              <a:buAutoNum type="arabicPeriod"/>
            </a:pPr>
            <a:r>
              <a:rPr lang="fi-FI" sz="3600" b="1" dirty="0">
                <a:solidFill>
                  <a:srgbClr val="000000"/>
                </a:solidFill>
                <a:latin typeface="Calibri"/>
              </a:rPr>
              <a:t>Rakentamisprosessin sujuvoittaminen.</a:t>
            </a:r>
          </a:p>
          <a:p>
            <a:pPr marL="342900" indent="-720000" defTabSz="457200">
              <a:spcAft>
                <a:spcPts val="1200"/>
              </a:spcAft>
              <a:buFont typeface="+mj-lt"/>
              <a:buAutoNum type="arabicPeriod"/>
            </a:pPr>
            <a:r>
              <a:rPr lang="fi-FI" sz="3600" b="1" dirty="0">
                <a:solidFill>
                  <a:srgbClr val="000000"/>
                </a:solidFill>
              </a:rPr>
              <a:t>Hyvän rakentamistavan edistäminen.</a:t>
            </a:r>
          </a:p>
          <a:p>
            <a:pPr marL="342900" indent="-720000" defTabSz="457200">
              <a:spcAft>
                <a:spcPts val="1200"/>
              </a:spcAft>
              <a:buFont typeface="+mj-lt"/>
              <a:buAutoNum type="arabicPeriod"/>
            </a:pPr>
            <a:r>
              <a:rPr lang="fi-FI" sz="3600" b="1" dirty="0">
                <a:solidFill>
                  <a:srgbClr val="000000"/>
                </a:solidFill>
              </a:rPr>
              <a:t>Virheiden ennalta ehkäisy.</a:t>
            </a:r>
          </a:p>
          <a:p>
            <a:pPr marL="342900" indent="-720000" defTabSz="457200">
              <a:spcAft>
                <a:spcPts val="1200"/>
              </a:spcAft>
              <a:buFont typeface="+mj-lt"/>
              <a:buAutoNum type="arabicPeriod"/>
            </a:pPr>
            <a:r>
              <a:rPr lang="fi-FI" sz="3600" b="1" dirty="0">
                <a:solidFill>
                  <a:srgbClr val="000000"/>
                </a:solidFill>
                <a:latin typeface="Calibri"/>
              </a:rPr>
              <a:t>Osaamisen ja tiedon jakaminen.</a:t>
            </a:r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5097257" y="0"/>
            <a:ext cx="1997486" cy="1008112"/>
          </a:xfrm>
          <a:prstGeom prst="rect">
            <a:avLst/>
          </a:prstGeom>
          <a:solidFill>
            <a:srgbClr val="0042A5"/>
          </a:solidFill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dist" eaLnBrk="0" fontAlgn="base" hangingPunct="0">
              <a:spcBef>
                <a:spcPct val="0"/>
              </a:spcBef>
            </a:pPr>
            <a:r>
              <a:rPr lang="fi-FI" b="1" dirty="0">
                <a:solidFill>
                  <a:prstClr val="white"/>
                </a:solidFill>
                <a:latin typeface="Arial Rounded MT Bold"/>
              </a:rPr>
              <a:t>kestäväksi</a:t>
            </a:r>
            <a:endParaRPr lang="fi-FI" sz="1100" dirty="0">
              <a:solidFill>
                <a:prstClr val="white"/>
              </a:solidFill>
              <a:latin typeface="Times New Roman"/>
              <a:ea typeface="MS Mincho"/>
            </a:endParaRPr>
          </a:p>
          <a:p>
            <a:pPr algn="dist" eaLnBrk="0" fontAlgn="base" hangingPunct="0">
              <a:spcBef>
                <a:spcPct val="0"/>
              </a:spcBef>
            </a:pPr>
            <a:r>
              <a:rPr lang="fi-FI" b="1" dirty="0">
                <a:solidFill>
                  <a:prstClr val="white"/>
                </a:solidFill>
                <a:latin typeface="Arial Rounded MT Bold"/>
              </a:rPr>
              <a:t>rakennettu</a:t>
            </a:r>
            <a:endParaRPr lang="fi-FI" sz="1100" dirty="0">
              <a:solidFill>
                <a:prstClr val="white"/>
              </a:solidFill>
              <a:latin typeface="Times New Roman"/>
              <a:ea typeface="MS Mincho"/>
            </a:endParaRPr>
          </a:p>
          <a:p>
            <a:pPr algn="dist" eaLnBrk="0" fontAlgn="base" hangingPunct="0">
              <a:spcBef>
                <a:spcPct val="0"/>
              </a:spcBef>
            </a:pPr>
            <a:r>
              <a:rPr lang="fi-FI" sz="2400" b="1" dirty="0">
                <a:solidFill>
                  <a:prstClr val="white"/>
                </a:solidFill>
                <a:latin typeface="Arial Rounded MT Bold"/>
              </a:rPr>
              <a:t>Suomi</a:t>
            </a:r>
            <a:endParaRPr lang="fi-FI" sz="1100" dirty="0">
              <a:solidFill>
                <a:prstClr val="white"/>
              </a:solidFill>
              <a:latin typeface="Times New Roman"/>
              <a:ea typeface="MS Mincho"/>
            </a:endParaRPr>
          </a:p>
        </p:txBody>
      </p:sp>
      <p:sp>
        <p:nvSpPr>
          <p:cNvPr id="6" name="Otsikko 3">
            <a:extLst>
              <a:ext uri="{FF2B5EF4-FFF2-40B4-BE49-F238E27FC236}">
                <a16:creationId xmlns:a16="http://schemas.microsoft.com/office/drawing/2014/main" id="{BC3D3372-DED5-4686-9CD8-A27D1DD4BD1A}"/>
              </a:ext>
            </a:extLst>
          </p:cNvPr>
          <p:cNvSpPr txBox="1">
            <a:spLocks/>
          </p:cNvSpPr>
          <p:nvPr/>
        </p:nvSpPr>
        <p:spPr>
          <a:xfrm>
            <a:off x="0" y="5220393"/>
            <a:ext cx="12192000" cy="1637607"/>
          </a:xfrm>
          <a:prstGeom prst="rect">
            <a:avLst/>
          </a:prstGeom>
          <a:solidFill>
            <a:srgbClr val="0042A5"/>
          </a:solidFill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Topten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-rakennusvalvonnat</a:t>
            </a:r>
            <a:b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</a:b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Pelastuslaitokset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Rakennusteollisuus RT 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Puutuoteteollisuus ry</a:t>
            </a:r>
          </a:p>
          <a:p>
            <a:pPr>
              <a:spcBef>
                <a:spcPts val="0"/>
              </a:spcBef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SKOL ry – ATL - RAKLI ry - RALA ry</a:t>
            </a:r>
          </a:p>
          <a:p>
            <a:pPr>
              <a:spcBef>
                <a:spcPts val="0"/>
              </a:spcBef>
              <a:defRPr/>
            </a:pPr>
            <a:r>
              <a:rPr lang="fi-FI" sz="1800" dirty="0">
                <a:solidFill>
                  <a:prstClr val="white"/>
                </a:solidFill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www.pksrava.fi</a:t>
            </a:r>
            <a:endParaRPr lang="fi-FI" sz="1800" dirty="0">
              <a:solidFill>
                <a:prstClr val="white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55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54" y="1892025"/>
            <a:ext cx="10157792" cy="2375176"/>
          </a:xfrm>
        </p:spPr>
        <p:txBody>
          <a:bodyPr/>
          <a:lstStyle/>
          <a:p>
            <a:pPr algn="ctr"/>
            <a:r>
              <a:rPr lang="fi-FI" sz="3200" dirty="0"/>
              <a:t>Rakennusalan yhteiset</a:t>
            </a:r>
            <a:br>
              <a:rPr lang="fi-FI" sz="3600" dirty="0">
                <a:solidFill>
                  <a:srgbClr val="FFC000"/>
                </a:solidFill>
              </a:rPr>
            </a:br>
            <a:r>
              <a:rPr lang="fi-FI" sz="4800" dirty="0" err="1">
                <a:solidFill>
                  <a:srgbClr val="FFC000"/>
                </a:solidFill>
              </a:rPr>
              <a:t>Topten</a:t>
            </a:r>
            <a:r>
              <a:rPr lang="fi-FI" sz="4800" dirty="0">
                <a:solidFill>
                  <a:srgbClr val="FFC000"/>
                </a:solidFill>
              </a:rPr>
              <a:t>-käytännöt</a:t>
            </a:r>
            <a:br>
              <a:rPr lang="fi-FI" sz="2400" dirty="0"/>
            </a:br>
            <a:r>
              <a:rPr lang="fi-FI" sz="4400" dirty="0"/>
              <a:t>YHTEISTYÖN ORGANISOINTI</a:t>
            </a:r>
            <a:br>
              <a:rPr lang="fi-FI" sz="2800" dirty="0"/>
            </a:br>
            <a:r>
              <a:rPr lang="fi-FI" sz="2800" dirty="0"/>
              <a:t>9.4.2019</a:t>
            </a:r>
            <a:endParaRPr lang="fi-FI" sz="2000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5007386" y="151453"/>
            <a:ext cx="2209800" cy="1008112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kestäväksi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rakennettu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Suomi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414409" y="5409851"/>
            <a:ext cx="1854008" cy="11492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/>
              <a:t>Pasi Timo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Tarkastuspäällikkö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Vantaan kaupunki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Rakennusvalvonta</a:t>
            </a:r>
          </a:p>
        </p:txBody>
      </p:sp>
      <p:sp>
        <p:nvSpPr>
          <p:cNvPr id="5" name="Otsikko 3">
            <a:extLst>
              <a:ext uri="{FF2B5EF4-FFF2-40B4-BE49-F238E27FC236}">
                <a16:creationId xmlns:a16="http://schemas.microsoft.com/office/drawing/2014/main" id="{88FD27CC-15F7-4012-84BC-6B75AC3B1100}"/>
              </a:ext>
            </a:extLst>
          </p:cNvPr>
          <p:cNvSpPr txBox="1">
            <a:spLocks/>
          </p:cNvSpPr>
          <p:nvPr/>
        </p:nvSpPr>
        <p:spPr>
          <a:xfrm>
            <a:off x="3227070" y="4660577"/>
            <a:ext cx="5737860" cy="2045970"/>
          </a:xfrm>
          <a:prstGeom prst="rect">
            <a:avLst/>
          </a:prstGeom>
          <a:noFill/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www.pksrava.fi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Topten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-rakennusvalvonnat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</a:rPr>
              <a:t>Pelastuslaitokset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 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Rakennusteollisuus RT 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Puutuoteteollisuus 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SKOL ry – ATL - RAKLI ry –RALA ry</a:t>
            </a:r>
          </a:p>
        </p:txBody>
      </p:sp>
    </p:spTree>
    <p:extLst>
      <p:ext uri="{BB962C8B-B14F-4D97-AF65-F5344CB8AC3E}">
        <p14:creationId xmlns:p14="http://schemas.microsoft.com/office/powerpoint/2010/main" val="53128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yöristetty suorakulmio 31">
            <a:extLst>
              <a:ext uri="{FF2B5EF4-FFF2-40B4-BE49-F238E27FC236}">
                <a16:creationId xmlns:a16="http://schemas.microsoft.com/office/drawing/2014/main" id="{1F9F715C-35CC-4FAF-AEEF-6E9F8B6CA4B9}"/>
              </a:ext>
            </a:extLst>
          </p:cNvPr>
          <p:cNvSpPr/>
          <p:nvPr/>
        </p:nvSpPr>
        <p:spPr bwMode="auto">
          <a:xfrm>
            <a:off x="-3420" y="2112751"/>
            <a:ext cx="4418261" cy="1776338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TOPTEN-rakennusvalvontojen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ammattialojen vastuuhenkilöt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+ </a:t>
            </a:r>
            <a:r>
              <a:rPr kumimoji="0" lang="fi-FI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yhteistyötahojen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edustajat</a:t>
            </a:r>
          </a:p>
        </p:txBody>
      </p:sp>
      <p:sp>
        <p:nvSpPr>
          <p:cNvPr id="34" name="Pyöristetty suorakulmio 31">
            <a:extLst>
              <a:ext uri="{FF2B5EF4-FFF2-40B4-BE49-F238E27FC236}">
                <a16:creationId xmlns:a16="http://schemas.microsoft.com/office/drawing/2014/main" id="{125AE947-F581-4E73-AA74-CA764E46F99F}"/>
              </a:ext>
            </a:extLst>
          </p:cNvPr>
          <p:cNvSpPr/>
          <p:nvPr/>
        </p:nvSpPr>
        <p:spPr bwMode="auto">
          <a:xfrm>
            <a:off x="-874" y="4380189"/>
            <a:ext cx="4420032" cy="1109846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</a:t>
            </a: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akennusvalvontojen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sekä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yhteistyötahojen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edustajat</a:t>
            </a:r>
            <a:endParaRPr kumimoji="0" lang="fi-FI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5" name="Pyöristetty suorakulmio 31">
            <a:extLst>
              <a:ext uri="{FF2B5EF4-FFF2-40B4-BE49-F238E27FC236}">
                <a16:creationId xmlns:a16="http://schemas.microsoft.com/office/drawing/2014/main" id="{D49A6851-34DA-4466-A4B3-D418CB5B15D9}"/>
              </a:ext>
            </a:extLst>
          </p:cNvPr>
          <p:cNvSpPr/>
          <p:nvPr/>
        </p:nvSpPr>
        <p:spPr bwMode="auto">
          <a:xfrm>
            <a:off x="-10326" y="5604267"/>
            <a:ext cx="4434190" cy="1025237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Vastuukaupunki Helsinki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Etunimi sukunimi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C09211AB-3036-4B9C-AB01-7578B2AB069A}"/>
              </a:ext>
            </a:extLst>
          </p:cNvPr>
          <p:cNvSpPr txBox="1"/>
          <p:nvPr/>
        </p:nvSpPr>
        <p:spPr>
          <a:xfrm>
            <a:off x="4445347" y="5633505"/>
            <a:ext cx="3124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pksrava.fi –sivuston ylläpito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Hyväksyttyjen korttien julkaiseminen pksrava.fi -sivustolla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Ajankohtaista palstan ylläpito</a:t>
            </a:r>
          </a:p>
        </p:txBody>
      </p:sp>
      <p:sp>
        <p:nvSpPr>
          <p:cNvPr id="37" name="Pyöristetty suorakulmio 25">
            <a:extLst>
              <a:ext uri="{FF2B5EF4-FFF2-40B4-BE49-F238E27FC236}">
                <a16:creationId xmlns:a16="http://schemas.microsoft.com/office/drawing/2014/main" id="{6E0B840D-CCCA-4760-A12D-11A437FE1F28}"/>
              </a:ext>
            </a:extLst>
          </p:cNvPr>
          <p:cNvSpPr/>
          <p:nvPr/>
        </p:nvSpPr>
        <p:spPr bwMode="auto">
          <a:xfrm>
            <a:off x="1" y="818827"/>
            <a:ext cx="4414844" cy="1001318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TOPTEN-rakennusvalvontojen johtajat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+ johtajien sihteeri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+ </a:t>
            </a:r>
            <a:r>
              <a:rPr kumimoji="0" lang="fi-FI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Topten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-prosessin omistaja</a:t>
            </a: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8" name="Pyöristetty suorakulmio 16">
            <a:extLst>
              <a:ext uri="{FF2B5EF4-FFF2-40B4-BE49-F238E27FC236}">
                <a16:creationId xmlns:a16="http://schemas.microsoft.com/office/drawing/2014/main" id="{5E830550-4D5B-416E-8151-68795A368AF6}"/>
              </a:ext>
            </a:extLst>
          </p:cNvPr>
          <p:cNvSpPr/>
          <p:nvPr/>
        </p:nvSpPr>
        <p:spPr bwMode="auto">
          <a:xfrm>
            <a:off x="95540" y="2207831"/>
            <a:ext cx="1601000" cy="724782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ARK-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ryhmä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9" name="Pyöristetty suorakulmio 26">
            <a:extLst>
              <a:ext uri="{FF2B5EF4-FFF2-40B4-BE49-F238E27FC236}">
                <a16:creationId xmlns:a16="http://schemas.microsoft.com/office/drawing/2014/main" id="{E35A491A-6F58-44CE-8FA6-08CF85B91D2E}"/>
              </a:ext>
            </a:extLst>
          </p:cNvPr>
          <p:cNvSpPr/>
          <p:nvPr/>
        </p:nvSpPr>
        <p:spPr bwMode="auto">
          <a:xfrm>
            <a:off x="835762" y="2195017"/>
            <a:ext cx="1600999" cy="737595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RAKENNE-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ryhmä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0" name="Pyöristetty suorakulmio 27">
            <a:extLst>
              <a:ext uri="{FF2B5EF4-FFF2-40B4-BE49-F238E27FC236}">
                <a16:creationId xmlns:a16="http://schemas.microsoft.com/office/drawing/2014/main" id="{B3281377-208C-4A59-A6CE-FE4C9F356164}"/>
              </a:ext>
            </a:extLst>
          </p:cNvPr>
          <p:cNvSpPr/>
          <p:nvPr/>
        </p:nvSpPr>
        <p:spPr bwMode="auto">
          <a:xfrm>
            <a:off x="2196744" y="2193606"/>
            <a:ext cx="1576678" cy="737596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TATE-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ryhmä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3" name="Pyöristetty suorakulmio 1">
            <a:extLst>
              <a:ext uri="{FF2B5EF4-FFF2-40B4-BE49-F238E27FC236}">
                <a16:creationId xmlns:a16="http://schemas.microsoft.com/office/drawing/2014/main" id="{65B84E2E-D19D-4BE3-B203-3E6E966B0B26}"/>
              </a:ext>
            </a:extLst>
          </p:cNvPr>
          <p:cNvSpPr/>
          <p:nvPr/>
        </p:nvSpPr>
        <p:spPr bwMode="auto">
          <a:xfrm>
            <a:off x="0" y="383244"/>
            <a:ext cx="12192000" cy="478921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A5D02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Johtoryhmä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5" name="Pyöristetty suorakulmio 11">
            <a:extLst>
              <a:ext uri="{FF2B5EF4-FFF2-40B4-BE49-F238E27FC236}">
                <a16:creationId xmlns:a16="http://schemas.microsoft.com/office/drawing/2014/main" id="{F8E10469-7F8B-4C4C-9369-6E9E98C0A2BB}"/>
              </a:ext>
            </a:extLst>
          </p:cNvPr>
          <p:cNvSpPr/>
          <p:nvPr/>
        </p:nvSpPr>
        <p:spPr bwMode="auto">
          <a:xfrm>
            <a:off x="-10326" y="5216102"/>
            <a:ext cx="12202326" cy="46586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A5D02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Kortiston ja työskentelyalustan ylläpitoryhmä</a:t>
            </a:r>
          </a:p>
        </p:txBody>
      </p:sp>
      <p:sp>
        <p:nvSpPr>
          <p:cNvPr id="46" name="Pyöristetty suorakulmio 13">
            <a:extLst>
              <a:ext uri="{FF2B5EF4-FFF2-40B4-BE49-F238E27FC236}">
                <a16:creationId xmlns:a16="http://schemas.microsoft.com/office/drawing/2014/main" id="{E5705548-46AD-4F00-A0CB-548F68D282B2}"/>
              </a:ext>
            </a:extLst>
          </p:cNvPr>
          <p:cNvSpPr/>
          <p:nvPr/>
        </p:nvSpPr>
        <p:spPr bwMode="auto">
          <a:xfrm>
            <a:off x="-6662" y="3887679"/>
            <a:ext cx="12198662" cy="50648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A5D02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Pientyöryhmät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6B148041-016E-4554-80AA-935ABA6D11B0}"/>
              </a:ext>
            </a:extLst>
          </p:cNvPr>
          <p:cNvSpPr txBox="1"/>
          <p:nvPr/>
        </p:nvSpPr>
        <p:spPr>
          <a:xfrm>
            <a:off x="4422365" y="458189"/>
            <a:ext cx="34797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Yhteistyön  johtaminen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Topten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–yhteistyön linjaukset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Kehittämisen  johtaminen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Yhtenäisten käytäntöjen vahvistaminen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A3D07A01-A94A-4D5C-8D42-E90E953701A2}"/>
              </a:ext>
            </a:extLst>
          </p:cNvPr>
          <p:cNvSpPr txBox="1"/>
          <p:nvPr/>
        </p:nvSpPr>
        <p:spPr>
          <a:xfrm>
            <a:off x="4421741" y="1702447"/>
            <a:ext cx="406988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Työryhmätyöskentelyn organisointi ja käytäntöjen hyväksyntä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Pientyöryhmien perustaminen ja työryhmäkokoonpanojen nimeäminen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Pientyöryhmätyöskentelyn ohjaaminen ja valvonta sekä yhtenäisten käytäntöjen arviointi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Kelpoiseksi arvioitujen käytäntöjen hyväksyntä ja julkaisuluvan antaminen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E5C41815-2D52-4267-984E-AC31B3288F4D}"/>
              </a:ext>
            </a:extLst>
          </p:cNvPr>
          <p:cNvSpPr txBox="1"/>
          <p:nvPr/>
        </p:nvSpPr>
        <p:spPr>
          <a:xfrm>
            <a:off x="4422702" y="4016302"/>
            <a:ext cx="39561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Yhtenäisten käytäntöjen valmistelu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Yhtenäisten käytäntöjen valmistelu, kirjoittaminen ja viimeistely sekä antaminen ohjausryhmälle arvioitavaksi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2D65DF26-5B65-4F22-B567-42AD5D1AAC9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383244"/>
          </a:xfrm>
          <a:prstGeom prst="rect">
            <a:avLst/>
          </a:prstGeom>
          <a:solidFill>
            <a:srgbClr val="0042A5"/>
          </a:solidFill>
        </p:spPr>
        <p:txBody>
          <a:bodyPr vert="horz" lIns="128016" tIns="64008" rIns="128016" bIns="64008" rtlCol="0">
            <a:no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8016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YHTEISTYÖN ORGANISOINTI                                  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Rakennusalan yhteiset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Topten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-käytännöt           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www.pksrava.fi                            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9.4.2019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4" name="Taitettu kulma 33">
            <a:extLst>
              <a:ext uri="{FF2B5EF4-FFF2-40B4-BE49-F238E27FC236}">
                <a16:creationId xmlns:a16="http://schemas.microsoft.com/office/drawing/2014/main" id="{7E14A14E-45E9-43C8-9272-B9E52D4F4C82}"/>
              </a:ext>
            </a:extLst>
          </p:cNvPr>
          <p:cNvSpPr/>
          <p:nvPr/>
        </p:nvSpPr>
        <p:spPr>
          <a:xfrm>
            <a:off x="10967427" y="5250423"/>
            <a:ext cx="892120" cy="1152000"/>
          </a:xfrm>
          <a:prstGeom prst="foldedCorner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Päivittä-</a:t>
            </a: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minen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pksrava-sivus-tolle</a:t>
            </a: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56" name="Suora nuoliyhdysviiva 55">
            <a:extLst>
              <a:ext uri="{FF2B5EF4-FFF2-40B4-BE49-F238E27FC236}">
                <a16:creationId xmlns:a16="http://schemas.microsoft.com/office/drawing/2014/main" id="{9791AD27-692F-4D02-8044-82A4ADB469DA}"/>
              </a:ext>
            </a:extLst>
          </p:cNvPr>
          <p:cNvCxnSpPr>
            <a:cxnSpLocks/>
          </p:cNvCxnSpPr>
          <p:nvPr/>
        </p:nvCxnSpPr>
        <p:spPr>
          <a:xfrm>
            <a:off x="11376723" y="3079266"/>
            <a:ext cx="0" cy="87205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7" name="Suora nuoliyhdysviiva 56">
            <a:extLst>
              <a:ext uri="{FF2B5EF4-FFF2-40B4-BE49-F238E27FC236}">
                <a16:creationId xmlns:a16="http://schemas.microsoft.com/office/drawing/2014/main" id="{86A7DC5A-7B9E-46B4-8A2C-D380864F2801}"/>
              </a:ext>
            </a:extLst>
          </p:cNvPr>
          <p:cNvCxnSpPr>
            <a:cxnSpLocks/>
          </p:cNvCxnSpPr>
          <p:nvPr/>
        </p:nvCxnSpPr>
        <p:spPr>
          <a:xfrm>
            <a:off x="11581157" y="3079266"/>
            <a:ext cx="0" cy="87205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stealth" w="lg" len="lg"/>
            <a:tailEnd type="none" w="lg" len="lg"/>
          </a:ln>
          <a:effectLst/>
        </p:spPr>
      </p:cxnSp>
      <p:cxnSp>
        <p:nvCxnSpPr>
          <p:cNvPr id="60" name="Kulmayhdysviiva 45">
            <a:extLst>
              <a:ext uri="{FF2B5EF4-FFF2-40B4-BE49-F238E27FC236}">
                <a16:creationId xmlns:a16="http://schemas.microsoft.com/office/drawing/2014/main" id="{54035D95-43B0-45CA-9493-2D3F32FC0669}"/>
              </a:ext>
            </a:extLst>
          </p:cNvPr>
          <p:cNvCxnSpPr>
            <a:cxnSpLocks/>
            <a:stCxn id="53" idx="3"/>
            <a:endCxn id="54" idx="3"/>
          </p:cNvCxnSpPr>
          <p:nvPr/>
        </p:nvCxnSpPr>
        <p:spPr>
          <a:xfrm>
            <a:off x="11854588" y="2445836"/>
            <a:ext cx="4959" cy="3380587"/>
          </a:xfrm>
          <a:prstGeom prst="bentConnector3">
            <a:avLst>
              <a:gd name="adj1" fmla="val 3657814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sp>
        <p:nvSpPr>
          <p:cNvPr id="62" name="Pyöristetty suorakulmio 25">
            <a:extLst>
              <a:ext uri="{FF2B5EF4-FFF2-40B4-BE49-F238E27FC236}">
                <a16:creationId xmlns:a16="http://schemas.microsoft.com/office/drawing/2014/main" id="{53B5EDA8-3C87-42DF-B56D-3429624E71C7}"/>
              </a:ext>
            </a:extLst>
          </p:cNvPr>
          <p:cNvSpPr/>
          <p:nvPr/>
        </p:nvSpPr>
        <p:spPr bwMode="auto">
          <a:xfrm>
            <a:off x="2025607" y="793554"/>
            <a:ext cx="2337635" cy="1258169"/>
          </a:xfrm>
          <a:prstGeom prst="round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3B3A6AFD-C912-412D-AB07-E6D82093690B}"/>
              </a:ext>
            </a:extLst>
          </p:cNvPr>
          <p:cNvSpPr txBox="1"/>
          <p:nvPr/>
        </p:nvSpPr>
        <p:spPr>
          <a:xfrm>
            <a:off x="7487956" y="5661147"/>
            <a:ext cx="3448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Työskentelyalustan ylläpito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(Pilvipalvelu)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Ohjaustyöryhmien ja pientyöryhmien sekä käyttöoikeuksien ylläpito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Microsoft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Teams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?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823E7A88-7E84-47BD-9693-DB4388183409}"/>
              </a:ext>
            </a:extLst>
          </p:cNvPr>
          <p:cNvSpPr/>
          <p:nvPr/>
        </p:nvSpPr>
        <p:spPr>
          <a:xfrm>
            <a:off x="8401581" y="558124"/>
            <a:ext cx="2662587" cy="66218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Topten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-seminaarit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=&gt; Rakennusvalvonnat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4E8BEC19-9102-48B3-822E-E391F452A385}"/>
              </a:ext>
            </a:extLst>
          </p:cNvPr>
          <p:cNvSpPr/>
          <p:nvPr/>
        </p:nvSpPr>
        <p:spPr>
          <a:xfrm>
            <a:off x="8401581" y="4086797"/>
            <a:ext cx="2672105" cy="102413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Työryhmäkokoukset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Rakennusvalvonnat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Yhteistyötahojen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 edustajat</a:t>
            </a:r>
          </a:p>
        </p:txBody>
      </p:sp>
      <p:sp>
        <p:nvSpPr>
          <p:cNvPr id="55" name="Taitettu kulma 34">
            <a:extLst>
              <a:ext uri="{FF2B5EF4-FFF2-40B4-BE49-F238E27FC236}">
                <a16:creationId xmlns:a16="http://schemas.microsoft.com/office/drawing/2014/main" id="{09FCD472-EA59-4B9B-9FEF-925AAAAD9B84}"/>
              </a:ext>
            </a:extLst>
          </p:cNvPr>
          <p:cNvSpPr/>
          <p:nvPr/>
        </p:nvSpPr>
        <p:spPr>
          <a:xfrm>
            <a:off x="10939068" y="3951325"/>
            <a:ext cx="897906" cy="1099205"/>
          </a:xfrm>
          <a:prstGeom prst="foldedCorner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Valmis-</a:t>
            </a: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telu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ja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kirjoitta-</a:t>
            </a: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minen</a:t>
            </a: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2" name="Taitettu kulma 4">
            <a:extLst>
              <a:ext uri="{FF2B5EF4-FFF2-40B4-BE49-F238E27FC236}">
                <a16:creationId xmlns:a16="http://schemas.microsoft.com/office/drawing/2014/main" id="{D92CAB8B-C54A-4DAD-AEB8-781EEC5F2B9B}"/>
              </a:ext>
            </a:extLst>
          </p:cNvPr>
          <p:cNvSpPr/>
          <p:nvPr/>
        </p:nvSpPr>
        <p:spPr>
          <a:xfrm>
            <a:off x="10945729" y="427504"/>
            <a:ext cx="902237" cy="1101029"/>
          </a:xfrm>
          <a:prstGeom prst="foldedCorner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Vahvista-minen</a:t>
            </a: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F913C09A-653D-4B6F-AB83-2CC44655B752}"/>
              </a:ext>
            </a:extLst>
          </p:cNvPr>
          <p:cNvSpPr txBox="1">
            <a:spLocks noChangeArrowheads="1"/>
          </p:cNvSpPr>
          <p:nvPr/>
        </p:nvSpPr>
        <p:spPr>
          <a:xfrm>
            <a:off x="-10326" y="6568290"/>
            <a:ext cx="12202326" cy="297383"/>
          </a:xfrm>
          <a:prstGeom prst="rect">
            <a:avLst/>
          </a:prstGeom>
          <a:solidFill>
            <a:srgbClr val="0042A5"/>
          </a:solidFill>
        </p:spPr>
        <p:txBody>
          <a:bodyPr vert="horz" lIns="128016" tIns="64008" rIns="128016" bIns="64008" rtlCol="0">
            <a:no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ts val="538"/>
              </a:spcBef>
              <a:buClr>
                <a:schemeClr val="accent1"/>
              </a:buClr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8016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Rakennusvalvonnat + </a:t>
            </a:r>
            <a:r>
              <a:rPr kumimoji="0" 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yhteistyötahot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RAKLI - Rakennusteollisuus RT – Puutuoteteollisuus – SKOL – ATL – RALA - Pelastuslaitokset</a:t>
            </a:r>
          </a:p>
        </p:txBody>
      </p:sp>
      <p:sp>
        <p:nvSpPr>
          <p:cNvPr id="50" name="Pyöristetty suorakulmio 28">
            <a:extLst>
              <a:ext uri="{FF2B5EF4-FFF2-40B4-BE49-F238E27FC236}">
                <a16:creationId xmlns:a16="http://schemas.microsoft.com/office/drawing/2014/main" id="{6630FAC9-AAAC-425B-9949-2DA86C3D9020}"/>
              </a:ext>
            </a:extLst>
          </p:cNvPr>
          <p:cNvSpPr/>
          <p:nvPr/>
        </p:nvSpPr>
        <p:spPr bwMode="auto">
          <a:xfrm>
            <a:off x="2980641" y="2202573"/>
            <a:ext cx="1354573" cy="707686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KORRAK-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ryhmä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2" name="Pyöristetty suorakulmio 28">
            <a:extLst>
              <a:ext uri="{FF2B5EF4-FFF2-40B4-BE49-F238E27FC236}">
                <a16:creationId xmlns:a16="http://schemas.microsoft.com/office/drawing/2014/main" id="{D1AF2206-2299-4596-82B4-71A3D5E7F65C}"/>
              </a:ext>
            </a:extLst>
          </p:cNvPr>
          <p:cNvSpPr/>
          <p:nvPr/>
        </p:nvSpPr>
        <p:spPr bwMode="auto">
          <a:xfrm>
            <a:off x="2818008" y="2807609"/>
            <a:ext cx="917296" cy="601149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PALO-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ryhmä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1" name="Pyöristetty suorakulmio 28">
            <a:extLst>
              <a:ext uri="{FF2B5EF4-FFF2-40B4-BE49-F238E27FC236}">
                <a16:creationId xmlns:a16="http://schemas.microsoft.com/office/drawing/2014/main" id="{81AC1DFE-F02E-4A5C-8F35-8A44720ADDCA}"/>
              </a:ext>
            </a:extLst>
          </p:cNvPr>
          <p:cNvSpPr/>
          <p:nvPr/>
        </p:nvSpPr>
        <p:spPr bwMode="auto">
          <a:xfrm>
            <a:off x="3417917" y="3161464"/>
            <a:ext cx="917297" cy="605652"/>
          </a:xfrm>
          <a:prstGeom prst="roundRect">
            <a:avLst/>
          </a:prstGeom>
          <a:gradFill rotWithShape="1">
            <a:gsLst>
              <a:gs pos="0">
                <a:srgbClr val="05E0DB">
                  <a:tint val="0"/>
                </a:srgbClr>
              </a:gs>
              <a:gs pos="44000">
                <a:srgbClr val="05E0DB">
                  <a:tint val="60000"/>
                  <a:satMod val="120000"/>
                </a:srgbClr>
              </a:gs>
              <a:gs pos="100000">
                <a:srgbClr val="05E0DB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05E0D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LAKI-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ryhmä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4" name="Pyöristetty suorakulmio 10">
            <a:extLst>
              <a:ext uri="{FF2B5EF4-FFF2-40B4-BE49-F238E27FC236}">
                <a16:creationId xmlns:a16="http://schemas.microsoft.com/office/drawing/2014/main" id="{B556AD01-F481-465C-B7B6-1ACE129DF87E}"/>
              </a:ext>
            </a:extLst>
          </p:cNvPr>
          <p:cNvSpPr/>
          <p:nvPr/>
        </p:nvSpPr>
        <p:spPr bwMode="auto">
          <a:xfrm>
            <a:off x="-2996" y="1743055"/>
            <a:ext cx="12194996" cy="50886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A5D02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Ohjausryhmät</a:t>
            </a:r>
          </a:p>
        </p:txBody>
      </p:sp>
      <p:cxnSp>
        <p:nvCxnSpPr>
          <p:cNvPr id="58" name="Suora nuoliyhdysviiva 57">
            <a:extLst>
              <a:ext uri="{FF2B5EF4-FFF2-40B4-BE49-F238E27FC236}">
                <a16:creationId xmlns:a16="http://schemas.microsoft.com/office/drawing/2014/main" id="{4BF13051-D434-4CA7-99AF-1985743100C1}"/>
              </a:ext>
            </a:extLst>
          </p:cNvPr>
          <p:cNvCxnSpPr>
            <a:cxnSpLocks/>
          </p:cNvCxnSpPr>
          <p:nvPr/>
        </p:nvCxnSpPr>
        <p:spPr>
          <a:xfrm>
            <a:off x="11376722" y="1548457"/>
            <a:ext cx="1" cy="29555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9" name="Suora nuoliyhdysviiva 58">
            <a:extLst>
              <a:ext uri="{FF2B5EF4-FFF2-40B4-BE49-F238E27FC236}">
                <a16:creationId xmlns:a16="http://schemas.microsoft.com/office/drawing/2014/main" id="{8994BC89-80F3-41A3-BA1B-FC7A1A858453}"/>
              </a:ext>
            </a:extLst>
          </p:cNvPr>
          <p:cNvCxnSpPr>
            <a:cxnSpLocks/>
          </p:cNvCxnSpPr>
          <p:nvPr/>
        </p:nvCxnSpPr>
        <p:spPr>
          <a:xfrm>
            <a:off x="11575353" y="1528533"/>
            <a:ext cx="1429" cy="29188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stealth" w="lg" len="lg"/>
            <a:tailEnd type="none" w="lg" len="lg"/>
          </a:ln>
          <a:effectLst/>
        </p:spPr>
      </p:cxnSp>
      <p:sp>
        <p:nvSpPr>
          <p:cNvPr id="66" name="Suorakulmio 65">
            <a:extLst>
              <a:ext uri="{FF2B5EF4-FFF2-40B4-BE49-F238E27FC236}">
                <a16:creationId xmlns:a16="http://schemas.microsoft.com/office/drawing/2014/main" id="{CEFFCB2A-5B50-43DA-ABC1-393198422386}"/>
              </a:ext>
            </a:extLst>
          </p:cNvPr>
          <p:cNvSpPr/>
          <p:nvPr/>
        </p:nvSpPr>
        <p:spPr>
          <a:xfrm>
            <a:off x="8401581" y="1936800"/>
            <a:ext cx="2669983" cy="161130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Ammattialakohtaiset yhteistyöpäivät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Rakennusvalvonnat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Yhteistyötahojen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 edustajat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ource Sans Pro" panose="020B0503030403020204" pitchFamily="34" charset="0"/>
                <a:cs typeface="+mn-cs"/>
              </a:rPr>
              <a:t>Laajasti ammattialan suunnittelijoita</a:t>
            </a:r>
          </a:p>
        </p:txBody>
      </p:sp>
      <p:sp>
        <p:nvSpPr>
          <p:cNvPr id="53" name="Taitettu kulma 32">
            <a:extLst>
              <a:ext uri="{FF2B5EF4-FFF2-40B4-BE49-F238E27FC236}">
                <a16:creationId xmlns:a16="http://schemas.microsoft.com/office/drawing/2014/main" id="{936DC218-B213-440A-BF62-D87764BA4CA0}"/>
              </a:ext>
            </a:extLst>
          </p:cNvPr>
          <p:cNvSpPr/>
          <p:nvPr/>
        </p:nvSpPr>
        <p:spPr>
          <a:xfrm>
            <a:off x="10936946" y="1812406"/>
            <a:ext cx="917642" cy="1266860"/>
          </a:xfrm>
          <a:prstGeom prst="foldedCorner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Ohjaami-nen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ja </a:t>
            </a: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kelpoi-suuden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arviointi</a:t>
            </a:r>
          </a:p>
        </p:txBody>
      </p:sp>
    </p:spTree>
    <p:extLst>
      <p:ext uri="{BB962C8B-B14F-4D97-AF65-F5344CB8AC3E}">
        <p14:creationId xmlns:p14="http://schemas.microsoft.com/office/powerpoint/2010/main" val="97869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64" y="2665759"/>
            <a:ext cx="10291972" cy="1970896"/>
          </a:xfrm>
        </p:spPr>
        <p:txBody>
          <a:bodyPr/>
          <a:lstStyle/>
          <a:p>
            <a:pPr algn="ctr"/>
            <a:r>
              <a:rPr lang="fi-FI" sz="4400" dirty="0">
                <a:solidFill>
                  <a:srgbClr val="FFC000"/>
                </a:solidFill>
              </a:rPr>
              <a:t>Rakentamismääräyskokoelman uudistuminen</a:t>
            </a:r>
            <a:br>
              <a:rPr lang="fi-FI" sz="4400" dirty="0"/>
            </a:br>
            <a:endParaRPr lang="fi-FI" sz="2000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5007386" y="151453"/>
            <a:ext cx="2209800" cy="1008112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kestäväksi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rakennettu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/>
                <a:ea typeface="+mn-ea"/>
                <a:cs typeface="+mn-cs"/>
              </a:rPr>
              <a:t>Suomi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318860" y="5391715"/>
            <a:ext cx="1854008" cy="11492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000" dirty="0"/>
              <a:t>Pasi Timo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Tarkastuspäällikkö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Vantaan kaupunki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Rakennusvalvonta</a:t>
            </a:r>
          </a:p>
        </p:txBody>
      </p:sp>
    </p:spTree>
    <p:extLst>
      <p:ext uri="{BB962C8B-B14F-4D97-AF65-F5344CB8AC3E}">
        <p14:creationId xmlns:p14="http://schemas.microsoft.com/office/powerpoint/2010/main" val="106030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90944" y="797510"/>
            <a:ext cx="6628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Säännösmuutosten tarve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Rakentamismääräyskokoelman uudistus johtuu 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0042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maankäyttö- ja rakennuslain muutoksesta 958/2012</a:t>
            </a: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jonka siirtymäsäännöksen mukaisesti 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vanhoja uudistamattomia 13.3 §:n nojalla annettuja Suomen rakentamismääräyskokoelman osia ei voi enää soveltaa 31.12.2017 jälkeen.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Samalla loppui MRL 13.3 §:ssä esitetyn korjausrakentamisen soveltamissäännön siirtymäaika.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Korjausrakentamista koskevat soveltamissäännöt esitetään uusissa asetuksissa.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Myös vanhat tyyppihyväksyntäasetukset kumoutuivat.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143774" y="3605391"/>
            <a:ext cx="4879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Säännösmuutosten siirtymäaika</a:t>
            </a: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Annetuissa ja lausuttavina olleissa asetusluonnoksissa esitetyn siirtymäsäännöksen mukaan 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rakennuslupahakemukseen sovelletaan rakennusluvan jättöpäivänä voimassa olevia asetuksia.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0" y="0"/>
            <a:ext cx="12192000" cy="463464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Suomen rakentamismääräyskokoelman uudistuminen 1.1.2013-1.1.2018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4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 txBox="1">
            <a:spLocks/>
          </p:cNvSpPr>
          <p:nvPr/>
        </p:nvSpPr>
        <p:spPr>
          <a:xfrm>
            <a:off x="0" y="0"/>
            <a:ext cx="12192000" cy="463464"/>
          </a:xfrm>
          <a:prstGeom prst="rect">
            <a:avLst/>
          </a:prstGeom>
          <a:solidFill>
            <a:srgbClr val="0042A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8FDE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defRPr/>
            </a:pPr>
            <a:r>
              <a:rPr lang="fi-FI" sz="2800" dirty="0">
                <a:solidFill>
                  <a:schemeClr val="bg1"/>
                </a:solidFill>
              </a:rPr>
              <a:t>Suomen rakentamismääräyskokoelman uudistuminen 1.1.2013-1.1.2018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DDFD2BE-E508-4350-BB8B-32FA7AD992F7}"/>
              </a:ext>
            </a:extLst>
          </p:cNvPr>
          <p:cNvSpPr txBox="1"/>
          <p:nvPr/>
        </p:nvSpPr>
        <p:spPr>
          <a:xfrm>
            <a:off x="0" y="463465"/>
            <a:ext cx="4026877" cy="6278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600" b="1" i="1" kern="0" dirty="0">
                <a:solidFill>
                  <a:srgbClr val="0042A5"/>
                </a:solidFill>
              </a:rPr>
              <a:t>Uudistukset asteittain voimaan</a:t>
            </a:r>
          </a:p>
          <a:p>
            <a:pPr>
              <a:defRPr/>
            </a:pPr>
            <a:endParaRPr lang="fi-FI" sz="1600" b="1" i="1" kern="0" dirty="0">
              <a:solidFill>
                <a:srgbClr val="0042A5"/>
              </a:solidFill>
            </a:endParaRPr>
          </a:p>
          <a:p>
            <a:pPr lvl="0"/>
            <a:r>
              <a:rPr lang="fi-FI" b="1" dirty="0">
                <a:solidFill>
                  <a:srgbClr val="C00000"/>
                </a:solidFill>
              </a:rPr>
              <a:t>1.1.2013 </a:t>
            </a:r>
            <a:r>
              <a:rPr lang="fi-FI" b="1" dirty="0">
                <a:solidFill>
                  <a:srgbClr val="000000"/>
                </a:solidFill>
              </a:rPr>
              <a:t>MRL muutos 958/2012</a:t>
            </a:r>
          </a:p>
          <a:p>
            <a:pPr lvl="0"/>
            <a:r>
              <a:rPr lang="fi-FI" sz="1400" b="1" dirty="0">
                <a:solidFill>
                  <a:srgbClr val="C00000"/>
                </a:solidFill>
              </a:rPr>
              <a:t>1.6.2013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400" dirty="0" err="1">
                <a:solidFill>
                  <a:srgbClr val="000000"/>
                </a:solidFill>
              </a:rPr>
              <a:t>YmA</a:t>
            </a:r>
            <a:r>
              <a:rPr lang="fi-FI" sz="1400" dirty="0">
                <a:solidFill>
                  <a:srgbClr val="000000"/>
                </a:solidFill>
              </a:rPr>
              <a:t> rakennuksen energiatehokkuuden parantamisesta korjaus- ja muutostöissä 4/13</a:t>
            </a:r>
          </a:p>
          <a:p>
            <a:pPr lvl="0"/>
            <a:r>
              <a:rPr lang="fi-FI" sz="1400" b="1" kern="0" dirty="0">
                <a:solidFill>
                  <a:srgbClr val="C00000"/>
                </a:solidFill>
              </a:rPr>
              <a:t>1.9.2014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400" kern="0" dirty="0"/>
              <a:t>Maankäyttö- ja rakennuslain muutos 41/2014.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400" kern="0" dirty="0"/>
              <a:t>Ympäristöministeriön asetus kantavista rakenteista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400" kern="0" dirty="0"/>
              <a:t>Ympäristöministeriön asetus pohjarakenteista</a:t>
            </a:r>
          </a:p>
          <a:p>
            <a:pPr lvl="0">
              <a:defRPr/>
            </a:pPr>
            <a:r>
              <a:rPr lang="fi-FI" sz="1400" b="1" dirty="0">
                <a:solidFill>
                  <a:srgbClr val="C00000"/>
                </a:solidFill>
              </a:rPr>
              <a:t>1.6.2015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i-FI" sz="1400" dirty="0"/>
              <a:t>Valtioneuvoston asetus rakentamisen suunnittelutehtävien vaativuusluokkien määräytymisestä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i-FI" sz="1400" dirty="0"/>
              <a:t>Ympäristöministeriön ohje rakentamisen suunnittelutehtävien vaativuusluokista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i-FI" sz="1400" dirty="0"/>
              <a:t>Ympäristöministeriön ohje rakennusten suunnittelijoiden kelpoisuudesta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i-FI" sz="1400" dirty="0"/>
              <a:t>Ympäristöministeriön asetus rakentamista koskevista suunnitelmista ja selvityksistä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i-FI" sz="1400" dirty="0"/>
              <a:t>Valtioneuvoston asetus maankäyttö- ja rakennusasetuksen muuttamisesta (pääsuunnittelijan ja vastaavan työnjohtajan tehtävät)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i-FI" sz="1400" dirty="0"/>
              <a:t>Ympäristöministeriön ohje rakennustyön suorituksesta ja valvonnasta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fi-FI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4FAD5C6-0FC4-49FC-AFFE-BC4B906DADFC}"/>
              </a:ext>
            </a:extLst>
          </p:cNvPr>
          <p:cNvSpPr txBox="1"/>
          <p:nvPr/>
        </p:nvSpPr>
        <p:spPr>
          <a:xfrm>
            <a:off x="4147038" y="463464"/>
            <a:ext cx="305109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400" b="1" dirty="0">
                <a:solidFill>
                  <a:srgbClr val="C00000"/>
                </a:solidFill>
              </a:rPr>
              <a:t>1.1.2017</a:t>
            </a:r>
          </a:p>
          <a:p>
            <a:pPr marL="360000" indent="-360000">
              <a:buFont typeface="+mj-lt"/>
              <a:buAutoNum type="arabicPeriod"/>
              <a:defRPr/>
            </a:pPr>
            <a:r>
              <a:rPr lang="fi-FI" sz="1400" dirty="0">
                <a:solidFill>
                  <a:srgbClr val="000000"/>
                </a:solidFill>
              </a:rPr>
              <a:t>Ympäristöministeriön asetukset </a:t>
            </a:r>
            <a:r>
              <a:rPr lang="fi-FI" sz="1400" dirty="0" err="1">
                <a:solidFill>
                  <a:srgbClr val="000000"/>
                </a:solidFill>
              </a:rPr>
              <a:t>eurokoodien</a:t>
            </a:r>
            <a:r>
              <a:rPr lang="fi-FI" sz="1400" dirty="0">
                <a:solidFill>
                  <a:srgbClr val="000000"/>
                </a:solidFill>
              </a:rPr>
              <a:t> kansallisista valinnoista</a:t>
            </a:r>
          </a:p>
          <a:p>
            <a:pPr marL="360000" indent="-360000">
              <a:buFont typeface="+mj-lt"/>
              <a:buAutoNum type="arabicPeriod"/>
              <a:defRPr/>
            </a:pPr>
            <a:r>
              <a:rPr lang="fi-FI" sz="1400" dirty="0" err="1">
                <a:solidFill>
                  <a:srgbClr val="000000"/>
                </a:solidFill>
              </a:rPr>
              <a:t>Eurokoodien</a:t>
            </a:r>
            <a:r>
              <a:rPr lang="fi-FI" sz="1400" dirty="0">
                <a:solidFill>
                  <a:srgbClr val="000000"/>
                </a:solidFill>
              </a:rPr>
              <a:t> käyttöön liittyvät kansalliset suositukset</a:t>
            </a:r>
          </a:p>
          <a:p>
            <a:pPr marL="360000" indent="-360000">
              <a:buFont typeface="+mj-lt"/>
              <a:buAutoNum type="arabicPeriod"/>
              <a:defRPr/>
            </a:pPr>
            <a:r>
              <a:rPr lang="fi-FI" sz="1400" dirty="0">
                <a:solidFill>
                  <a:srgbClr val="000000"/>
                </a:solidFill>
              </a:rPr>
              <a:t>Ympäristöministeriön ohjeet</a:t>
            </a:r>
          </a:p>
          <a:p>
            <a:r>
              <a:rPr lang="fi-FI" sz="1400" b="1" dirty="0">
                <a:solidFill>
                  <a:srgbClr val="C00000"/>
                </a:solidFill>
              </a:rPr>
              <a:t>1.6.2017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solidFill>
                  <a:srgbClr val="000000"/>
                </a:solidFill>
              </a:rPr>
              <a:t>Muutos 2/2017: </a:t>
            </a:r>
            <a:r>
              <a:rPr lang="fi-FI" sz="1400" dirty="0" err="1">
                <a:solidFill>
                  <a:srgbClr val="000000"/>
                </a:solidFill>
              </a:rPr>
              <a:t>YmA</a:t>
            </a:r>
            <a:r>
              <a:rPr lang="fi-FI" sz="1400" dirty="0">
                <a:solidFill>
                  <a:srgbClr val="000000"/>
                </a:solidFill>
              </a:rPr>
              <a:t> rakennuksen energiatehokkuuden parantamisesta korjaus- ja muutostöissä</a:t>
            </a:r>
          </a:p>
          <a:p>
            <a:r>
              <a:rPr lang="fi-FI" sz="1400" b="1" dirty="0">
                <a:solidFill>
                  <a:srgbClr val="C00000"/>
                </a:solidFill>
              </a:rPr>
              <a:t>6.12.2017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solidFill>
                  <a:srgbClr val="000000"/>
                </a:solidFill>
              </a:rPr>
              <a:t>MRL muutos 812/2017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C68E922-F87E-476F-9028-1C56AC3C8CAA}"/>
              </a:ext>
            </a:extLst>
          </p:cNvPr>
          <p:cNvSpPr txBox="1"/>
          <p:nvPr/>
        </p:nvSpPr>
        <p:spPr>
          <a:xfrm>
            <a:off x="4147038" y="3745266"/>
            <a:ext cx="7833360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rgbClr val="C00000"/>
                </a:solidFill>
              </a:rPr>
              <a:t>1.1.2018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848/2017 Ympäristöministeriön asetus rakennusten paloturvallisuudesta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745/2017 Ympäristöministeriön asetus savupiippujen rakenteista ja paloturvallisuudesta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782/2017 Ympäristöministeriön asetus rakennusten kosteusteknisestä toimivuudesta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1047/2017 Ympäristöministeriön asetus rakennusten vesi- ja viemärilaitteistoista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1009/2017 Ympäristöministeriön asetus uuden rakennuksen sisäilmastosta ja ilmanvaihdosta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1007/2017 Ympäristöministeriön asetus rakennuksen käyttöturvallisuudesta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241/2017 Valtioneuvoston asetus rakennuksen esteettömyydestä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796/2017 Ympäristöministeriön asetus rakennuksen ääniympäristöstä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1008/2017 Ympäristöministeriön asetus asuin-, majoitus- ja työtiloista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1010/2017 Ympäristöministeriön asetus uuden rakennuksen energiatehokkuudesta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kern="0" dirty="0">
                <a:solidFill>
                  <a:sysClr val="windowText" lastClr="000000"/>
                </a:solidFill>
              </a:rPr>
              <a:t>788/2017 Valtioneuvoston asetus rakennuksissa käytettävien energiamuotojen kertoimien lukuarvoista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E57852D-0E7F-47EC-8AE2-39A4D3377BD6}"/>
              </a:ext>
            </a:extLst>
          </p:cNvPr>
          <p:cNvSpPr txBox="1"/>
          <p:nvPr/>
        </p:nvSpPr>
        <p:spPr>
          <a:xfrm>
            <a:off x="7558136" y="463464"/>
            <a:ext cx="4400257" cy="31393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kern="0" dirty="0">
                <a:solidFill>
                  <a:srgbClr val="0042A5"/>
                </a:solidFill>
              </a:rPr>
              <a:t>Muutoksia</a:t>
            </a:r>
          </a:p>
          <a:p>
            <a:r>
              <a:rPr lang="fi-FI" b="1" kern="0" dirty="0">
                <a:solidFill>
                  <a:srgbClr val="C00000"/>
                </a:solidFill>
              </a:rPr>
              <a:t>14.2.2018</a:t>
            </a:r>
          </a:p>
          <a:p>
            <a:pPr marL="342900" indent="-342900">
              <a:buFont typeface="+mj-lt"/>
              <a:buAutoNum type="arabicPeriod"/>
            </a:pPr>
            <a:r>
              <a:rPr lang="fi-FI" kern="0" dirty="0">
                <a:solidFill>
                  <a:sysClr val="windowText" lastClr="000000"/>
                </a:solidFill>
              </a:rPr>
              <a:t>127/2018 Ympäristöministeriön asetus asuin-, majoitus- ja työtiloista annetun ympäristöministeriön asetuksen 5 §:n muuttamisesta.</a:t>
            </a:r>
          </a:p>
          <a:p>
            <a:r>
              <a:rPr lang="fi-FI" b="1" kern="0" dirty="0">
                <a:solidFill>
                  <a:srgbClr val="C00000"/>
                </a:solidFill>
              </a:rPr>
              <a:t>1.4.2019</a:t>
            </a:r>
          </a:p>
          <a:p>
            <a:pPr marL="342900" indent="-342900">
              <a:buFont typeface="+mj-lt"/>
              <a:buAutoNum type="arabicPeriod"/>
            </a:pPr>
            <a:r>
              <a:rPr lang="fi-FI" kern="0" dirty="0">
                <a:solidFill>
                  <a:sysClr val="windowText" lastClr="000000"/>
                </a:solidFill>
              </a:rPr>
              <a:t>Muutos360/2019 Ympäristöministeriön asetus rakennuksen ääniympäristöstä annetun ympäristöministeriön asetuksen 5 ja 6 §:n muuttamisesta </a:t>
            </a:r>
          </a:p>
        </p:txBody>
      </p:sp>
    </p:spTree>
    <p:extLst>
      <p:ext uri="{BB962C8B-B14F-4D97-AF65-F5344CB8AC3E}">
        <p14:creationId xmlns:p14="http://schemas.microsoft.com/office/powerpoint/2010/main" val="7223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perusesityspohja" id="{E02D61AC-E916-3D43-9664-4708B2B81B1B}" vid="{86AFD871-6AA5-9B45-B722-849E5FC0F5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-teema">
  <a:themeElements>
    <a:clrScheme name="Harmaasäv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sityspohja_ei_kuvia">
  <a:themeElements>
    <a:clrScheme name="Vantaa Brand">
      <a:dk1>
        <a:sysClr val="windowText" lastClr="000000"/>
      </a:dk1>
      <a:lt1>
        <a:sysClr val="window" lastClr="FFFFFF"/>
      </a:lt1>
      <a:dk2>
        <a:srgbClr val="418FDE"/>
      </a:dk2>
      <a:lt2>
        <a:srgbClr val="F9E51E"/>
      </a:lt2>
      <a:accent1>
        <a:srgbClr val="0042A5"/>
      </a:accent1>
      <a:accent2>
        <a:srgbClr val="7030A0"/>
      </a:accent2>
      <a:accent3>
        <a:srgbClr val="FA453B"/>
      </a:accent3>
      <a:accent4>
        <a:srgbClr val="6BC24A"/>
      </a:accent4>
      <a:accent5>
        <a:srgbClr val="FF8F1C"/>
      </a:accent5>
      <a:accent6>
        <a:srgbClr val="00C389"/>
      </a:accent6>
      <a:hlink>
        <a:srgbClr val="84CCF8"/>
      </a:hlink>
      <a:folHlink>
        <a:srgbClr val="DB3DB0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-03-25-Vantaa-ppt-master-final-calibri" id="{7859CF5D-59CC-4D48-B1B8-08CD333C0007}" vid="{E124E8FC-34E2-4468-B4B1-7DF71553335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Vantaa_perusesityspohja</Template>
  <TotalTime>4894</TotalTime>
  <Words>2963</Words>
  <Application>Microsoft Macintosh PowerPoint</Application>
  <PresentationFormat>Laajakuva</PresentationFormat>
  <Paragraphs>572</Paragraphs>
  <Slides>35</Slides>
  <Notes>35</Notes>
  <HiddenSlides>0</HiddenSlides>
  <MMClips>0</MMClips>
  <ScaleCrop>false</ScaleCrop>
  <HeadingPairs>
    <vt:vector size="6" baseType="variant">
      <vt:variant>
        <vt:lpstr>Käytetyt fontit</vt:lpstr>
      </vt:variant>
      <vt:variant>
        <vt:i4>13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35</vt:i4>
      </vt:variant>
    </vt:vector>
  </HeadingPairs>
  <TitlesOfParts>
    <vt:vector size="53" baseType="lpstr">
      <vt:lpstr>Arial</vt:lpstr>
      <vt:lpstr>Arial Black</vt:lpstr>
      <vt:lpstr>Arial Rounded MT Bold</vt:lpstr>
      <vt:lpstr>Calibri</vt:lpstr>
      <vt:lpstr>Candara</vt:lpstr>
      <vt:lpstr>Courier New</vt:lpstr>
      <vt:lpstr>GTWalsheimBlack</vt:lpstr>
      <vt:lpstr>GTWalsheimRegular</vt:lpstr>
      <vt:lpstr>Lucida Grande</vt:lpstr>
      <vt:lpstr>Source Sans Pro</vt:lpstr>
      <vt:lpstr>Symbol</vt:lpstr>
      <vt:lpstr>Times New Roman</vt:lpstr>
      <vt:lpstr>Wingdings</vt:lpstr>
      <vt:lpstr>Vantaa_yleispohja_01</vt:lpstr>
      <vt:lpstr>Office-teema</vt:lpstr>
      <vt:lpstr>Värilliset</vt:lpstr>
      <vt:lpstr>2_Office-teema</vt:lpstr>
      <vt:lpstr>Esityspohja_ei_kuvia</vt:lpstr>
      <vt:lpstr>Rakennusvalvontojen  yhteiset ohjeet -uhka vai mahdollisuus rialaisille   RIA-seminaari Clarion Hotel Helsinki 7.6.2019</vt:lpstr>
      <vt:lpstr>Rakentamisen yhteiset Topten-käytännöt -mahdollisuus myös rialaisille</vt:lpstr>
      <vt:lpstr>PowerPoint-esitys</vt:lpstr>
      <vt:lpstr>PowerPoint-esitys</vt:lpstr>
      <vt:lpstr>Rakennusalan yhteiset Topten-käytännöt YHTEISTYÖN ORGANISOINTI 9.4.2019</vt:lpstr>
      <vt:lpstr>PowerPoint-esitys</vt:lpstr>
      <vt:lpstr>Rakentamismääräyskokoelman uudistuminen </vt:lpstr>
      <vt:lpstr>PowerPoint-esitys</vt:lpstr>
      <vt:lpstr>PowerPoint-esitys</vt:lpstr>
      <vt:lpstr>Rakennusalan yhteiset Topten-käytännöt Joitakin nostoja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Rakentamisen yhteiset Topten-käytännöt Kantavien rakenteiden ja pohjarakenteiden toteutuksen laatusuunnitelma</vt:lpstr>
      <vt:lpstr>PowerPoint-esitys</vt:lpstr>
      <vt:lpstr>PowerPoint-esitys</vt:lpstr>
      <vt:lpstr>Säännösmuutokset 2017-2018 ja Topten-käytännöt Joitakin nostoja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Korjausrakentaminen Tänään –Huomenna Ajankohtaisseminaari 1.11.2018 Ympäristöministeriö, Helsinki</dc:title>
  <dc:creator>Pasi Timo</dc:creator>
  <cp:lastModifiedBy>Tuula Napola</cp:lastModifiedBy>
  <cp:revision>465</cp:revision>
  <cp:lastPrinted>2019-03-19T07:21:46Z</cp:lastPrinted>
  <dcterms:created xsi:type="dcterms:W3CDTF">2018-10-27T03:57:09Z</dcterms:created>
  <dcterms:modified xsi:type="dcterms:W3CDTF">2019-06-14T10:33:35Z</dcterms:modified>
</cp:coreProperties>
</file>