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903" r:id="rId5"/>
    <p:sldId id="948" r:id="rId6"/>
    <p:sldId id="956" r:id="rId7"/>
    <p:sldId id="955" r:id="rId8"/>
    <p:sldId id="950" r:id="rId9"/>
    <p:sldId id="926" r:id="rId10"/>
    <p:sldId id="875" r:id="rId11"/>
    <p:sldId id="882" r:id="rId12"/>
    <p:sldId id="883" r:id="rId13"/>
    <p:sldId id="874" r:id="rId14"/>
    <p:sldId id="938" r:id="rId15"/>
    <p:sldId id="295" r:id="rId16"/>
    <p:sldId id="290" r:id="rId17"/>
    <p:sldId id="284" r:id="rId18"/>
    <p:sldId id="285" r:id="rId19"/>
    <p:sldId id="937" r:id="rId20"/>
    <p:sldId id="952" r:id="rId21"/>
    <p:sldId id="286" r:id="rId22"/>
    <p:sldId id="280" r:id="rId23"/>
  </p:sldIdLst>
  <p:sldSz cx="12192000" cy="6858000"/>
  <p:notesSz cx="7315200" cy="96012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3"/>
    <a:srgbClr val="52C6E2"/>
    <a:srgbClr val="F2E100"/>
    <a:srgbClr val="FFED00"/>
    <a:srgbClr val="EB690B"/>
    <a:srgbClr val="B0C700"/>
    <a:srgbClr val="F29400"/>
    <a:srgbClr val="68B5CA"/>
    <a:srgbClr val="EA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umma tyyli 1 - Korostu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Tumma tyyli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Vaalea tyyli 3 - Korostu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Normaali tyyl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Vaalea tyyli 3 - Korostu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0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301" d="5000"/>
        <a:sy n="230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ocuments\RT\kyselyt\Asuntotuotantokysely\2019_3\Asuntotuotantokysely_syksy_2019%20vastaukset_19100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logon\tiedostot\RT\Rakennusteollisuus\Users\vihmojo1\Documents\RT\ennuste\RT\2019_10\hinnat%20pm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ocuments\RT\ennuste\RT\2019_10\asuntojen%20hinnat%20EU2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Paakuvio_suhdanne_1903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Paakuvio_suhdanne_1903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Paakuvio_suhdanne_1903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Paakuvio_suhdanne_19032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Paakuvio_suhdanne_1903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sfiler01.org.bas.se\dfs-data-01\Gem_dok\BI\BI%20Kansli\BI%20Analys\21XX%20Konjunktur%20och%20statistik\2102%20Byggkonjunkturen\Flyttade%20filer\Byggkonjunkturen\Norden_dia_bef_bostad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Paakuvio_suhdanne_19032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Paakuvio_suhdanne_1903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Paakuvio_suhdanne_1903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Paakuvio_suhdanne_19032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Paakuvio_suhdanne_19032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analyysi%20suhdanne%2019080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ocuments\RT\ennuste\RT\2019_10\suhdannekell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esktop\analyysi%20suhdanne%2019080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tiedostot\RT\Rakennusteollisuus\Users\vihmojo1\Documents\RT\ennuste\RT\2019_10\volyymini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hmojo1\Downloads\ukk-t1%20(35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003626187873844E-2"/>
          <c:y val="6.5264753615751337E-4"/>
          <c:w val="0.9488669331909807"/>
          <c:h val="0.85350036280419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'210_vtp_tau_210'!$G$4</c:f>
              <c:strCache>
                <c:ptCount val="1"/>
                <c:pt idx="0">
                  <c:v>Rakentaminen</c:v>
                </c:pt>
              </c:strCache>
            </c:strRef>
          </c:tx>
          <c:spPr>
            <a:solidFill>
              <a:srgbClr val="F29400"/>
            </a:solidFill>
          </c:spPr>
          <c:invertIfNegative val="0"/>
          <c:cat>
            <c:strRef>
              <c:f>'210_vtp_tau_210'!$F$5:$F$11</c:f>
              <c:strCache>
                <c:ptCount val="7"/>
                <c:pt idx="0">
                  <c:v>1950-luku</c:v>
                </c:pt>
                <c:pt idx="1">
                  <c:v>1960-luku</c:v>
                </c:pt>
                <c:pt idx="2">
                  <c:v>1970-luku</c:v>
                </c:pt>
                <c:pt idx="3">
                  <c:v>1980-luku</c:v>
                </c:pt>
                <c:pt idx="4">
                  <c:v>1990-luku</c:v>
                </c:pt>
                <c:pt idx="5">
                  <c:v>2000-luku</c:v>
                </c:pt>
                <c:pt idx="6">
                  <c:v>2010-luku</c:v>
                </c:pt>
              </c:strCache>
            </c:strRef>
          </c:cat>
          <c:val>
            <c:numRef>
              <c:f>'210_vtp_tau_210'!$G$5:$G$11</c:f>
              <c:numCache>
                <c:formatCode>0.0\ %</c:formatCode>
                <c:ptCount val="7"/>
                <c:pt idx="0">
                  <c:v>4.652296181705462E-2</c:v>
                </c:pt>
                <c:pt idx="1">
                  <c:v>2.5037329937221076E-2</c:v>
                </c:pt>
                <c:pt idx="2">
                  <c:v>1.3164801422958394E-2</c:v>
                </c:pt>
                <c:pt idx="3">
                  <c:v>2.4597007712832797E-2</c:v>
                </c:pt>
                <c:pt idx="4">
                  <c:v>-2.9012915951392104E-2</c:v>
                </c:pt>
                <c:pt idx="5">
                  <c:v>4.7011296962131688E-3</c:v>
                </c:pt>
                <c:pt idx="6">
                  <c:v>-9.9565924969766684E-3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8-4707-BC8F-C176C6120E27}"/>
            </c:ext>
          </c:extLst>
        </c:ser>
        <c:ser>
          <c:idx val="1"/>
          <c:order val="1"/>
          <c:tx>
            <c:strRef>
              <c:f>'210_vtp_tau_210'!$H$4</c:f>
              <c:strCache>
                <c:ptCount val="1"/>
                <c:pt idx="0">
                  <c:v>Bkt</c:v>
                </c:pt>
              </c:strCache>
            </c:strRef>
          </c:tx>
          <c:spPr>
            <a:solidFill>
              <a:srgbClr val="002663"/>
            </a:solidFill>
          </c:spPr>
          <c:invertIfNegative val="0"/>
          <c:cat>
            <c:strRef>
              <c:f>'210_vtp_tau_210'!$F$5:$F$11</c:f>
              <c:strCache>
                <c:ptCount val="7"/>
                <c:pt idx="0">
                  <c:v>1950-luku</c:v>
                </c:pt>
                <c:pt idx="1">
                  <c:v>1960-luku</c:v>
                </c:pt>
                <c:pt idx="2">
                  <c:v>1970-luku</c:v>
                </c:pt>
                <c:pt idx="3">
                  <c:v>1980-luku</c:v>
                </c:pt>
                <c:pt idx="4">
                  <c:v>1990-luku</c:v>
                </c:pt>
                <c:pt idx="5">
                  <c:v>2000-luku</c:v>
                </c:pt>
                <c:pt idx="6">
                  <c:v>2010-luku</c:v>
                </c:pt>
              </c:strCache>
            </c:strRef>
          </c:cat>
          <c:val>
            <c:numRef>
              <c:f>'210_vtp_tau_210'!$H$5:$H$11</c:f>
              <c:numCache>
                <c:formatCode>0.0\ %</c:formatCode>
                <c:ptCount val="7"/>
                <c:pt idx="0">
                  <c:v>4.0181731068924753E-2</c:v>
                </c:pt>
                <c:pt idx="1">
                  <c:v>4.0517788716641245E-2</c:v>
                </c:pt>
                <c:pt idx="2">
                  <c:v>3.1427035942044546E-2</c:v>
                </c:pt>
                <c:pt idx="3">
                  <c:v>3.0729745784585427E-2</c:v>
                </c:pt>
                <c:pt idx="4">
                  <c:v>1.7208764515689534E-2</c:v>
                </c:pt>
                <c:pt idx="5">
                  <c:v>1.3997361765696992E-2</c:v>
                </c:pt>
                <c:pt idx="6">
                  <c:v>1.0037933837653501E-2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8-4707-BC8F-C176C6120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11936"/>
        <c:axId val="63113472"/>
      </c:barChart>
      <c:catAx>
        <c:axId val="6311193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63113472"/>
        <c:crosses val="autoZero"/>
        <c:auto val="1"/>
        <c:lblAlgn val="ctr"/>
        <c:lblOffset val="100"/>
        <c:noMultiLvlLbl val="0"/>
      </c:catAx>
      <c:valAx>
        <c:axId val="63113472"/>
        <c:scaling>
          <c:orientation val="minMax"/>
          <c:min val="-3.0000000000000006E-2"/>
        </c:scaling>
        <c:delete val="1"/>
        <c:axPos val="l"/>
        <c:numFmt formatCode="0%" sourceLinked="0"/>
        <c:majorTickMark val="out"/>
        <c:minorTickMark val="none"/>
        <c:tickLblPos val="nextTo"/>
        <c:crossAx val="63111936"/>
        <c:crosses val="autoZero"/>
        <c:crossBetween val="between"/>
      </c:valAx>
      <c:spPr>
        <a:ln w="3175">
          <a:noFill/>
        </a:ln>
      </c:spPr>
    </c:plotArea>
    <c:legend>
      <c:legendPos val="b"/>
      <c:layout>
        <c:manualLayout>
          <c:xMode val="edge"/>
          <c:yMode val="edge"/>
          <c:x val="0.69349480571312605"/>
          <c:y val="7.1860232008632882E-2"/>
          <c:w val="0.27022132004347788"/>
          <c:h val="0.21517312272084543"/>
        </c:manualLayout>
      </c:layout>
      <c:overlay val="1"/>
      <c:spPr>
        <a:noFill/>
        <a:ln>
          <a:noFill/>
        </a:ln>
      </c:spPr>
      <c:txPr>
        <a:bodyPr/>
        <a:lstStyle/>
        <a:p>
          <a:pPr algn="ctr">
            <a:defRPr lang="fi-FI" sz="1100" b="0" i="0" u="none" strike="noStrike" kern="1200" baseline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5811510847922E-2"/>
          <c:y val="7.4406375134443786E-2"/>
          <c:w val="0.88982867837058166"/>
          <c:h val="0.83382824050328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Asuntoja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C26-498E-901E-F9294D63BBB9}"/>
                </c:ext>
              </c:extLst>
            </c:dLbl>
            <c:dLbl>
              <c:idx val="32"/>
              <c:layout>
                <c:manualLayout>
                  <c:x val="-1.927332288324661E-2"/>
                  <c:y val="-1.5949892721272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DE-4219-B64D-5639FC8629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Taul1!$A$2:$A$34</c:f>
              <c:numCache>
                <c:formatCode>General</c:formatCode>
                <c:ptCount val="33"/>
                <c:pt idx="0">
                  <c:v>2006</c:v>
                </c:pt>
                <c:pt idx="2">
                  <c:v>2007</c:v>
                </c:pt>
                <c:pt idx="4">
                  <c:v>2008</c:v>
                </c:pt>
                <c:pt idx="6">
                  <c:v>2009</c:v>
                </c:pt>
                <c:pt idx="8">
                  <c:v>2010</c:v>
                </c:pt>
                <c:pt idx="10">
                  <c:v>2011</c:v>
                </c:pt>
                <c:pt idx="12">
                  <c:v>2012</c:v>
                </c:pt>
                <c:pt idx="14">
                  <c:v>2013</c:v>
                </c:pt>
                <c:pt idx="16">
                  <c:v>2014</c:v>
                </c:pt>
                <c:pt idx="19">
                  <c:v>2015</c:v>
                </c:pt>
                <c:pt idx="22">
                  <c:v>2016</c:v>
                </c:pt>
                <c:pt idx="25">
                  <c:v>2017</c:v>
                </c:pt>
                <c:pt idx="28">
                  <c:v>2018</c:v>
                </c:pt>
                <c:pt idx="31">
                  <c:v>2019</c:v>
                </c:pt>
              </c:numCache>
            </c:numRef>
          </c:cat>
          <c:val>
            <c:numRef>
              <c:f>Taul1!$B$2:$B$34</c:f>
              <c:numCache>
                <c:formatCode>General</c:formatCode>
                <c:ptCount val="33"/>
                <c:pt idx="0">
                  <c:v>418</c:v>
                </c:pt>
                <c:pt idx="1">
                  <c:v>426</c:v>
                </c:pt>
                <c:pt idx="2">
                  <c:v>724</c:v>
                </c:pt>
                <c:pt idx="3">
                  <c:v>849</c:v>
                </c:pt>
                <c:pt idx="4">
                  <c:v>1451</c:v>
                </c:pt>
                <c:pt idx="5">
                  <c:v>1413</c:v>
                </c:pt>
                <c:pt idx="6">
                  <c:v>2602</c:v>
                </c:pt>
                <c:pt idx="7">
                  <c:v>2650</c:v>
                </c:pt>
                <c:pt idx="8">
                  <c:v>1342</c:v>
                </c:pt>
                <c:pt idx="9">
                  <c:v>918</c:v>
                </c:pt>
                <c:pt idx="10">
                  <c:v>625</c:v>
                </c:pt>
                <c:pt idx="11">
                  <c:v>511</c:v>
                </c:pt>
                <c:pt idx="12">
                  <c:v>981</c:v>
                </c:pt>
                <c:pt idx="13">
                  <c:v>1181</c:v>
                </c:pt>
                <c:pt idx="14">
                  <c:v>1409</c:v>
                </c:pt>
                <c:pt idx="15">
                  <c:v>1226</c:v>
                </c:pt>
                <c:pt idx="16">
                  <c:v>1616</c:v>
                </c:pt>
                <c:pt idx="17">
                  <c:v>1467</c:v>
                </c:pt>
                <c:pt idx="18">
                  <c:v>1804</c:v>
                </c:pt>
                <c:pt idx="19">
                  <c:v>1751</c:v>
                </c:pt>
                <c:pt idx="20">
                  <c:v>1605</c:v>
                </c:pt>
                <c:pt idx="21">
                  <c:v>1541</c:v>
                </c:pt>
                <c:pt idx="22">
                  <c:v>1300</c:v>
                </c:pt>
                <c:pt idx="23">
                  <c:v>1204</c:v>
                </c:pt>
                <c:pt idx="24">
                  <c:v>927</c:v>
                </c:pt>
                <c:pt idx="25">
                  <c:v>1001</c:v>
                </c:pt>
                <c:pt idx="26">
                  <c:v>808</c:v>
                </c:pt>
                <c:pt idx="27">
                  <c:v>843</c:v>
                </c:pt>
                <c:pt idx="28">
                  <c:v>627</c:v>
                </c:pt>
                <c:pt idx="29">
                  <c:v>808</c:v>
                </c:pt>
                <c:pt idx="30">
                  <c:v>1013</c:v>
                </c:pt>
                <c:pt idx="31">
                  <c:v>1124</c:v>
                </c:pt>
                <c:pt idx="32">
                  <c:v>1101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6-498E-901E-F9294D63B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6289920"/>
        <c:axId val="150017920"/>
      </c:barChart>
      <c:catAx>
        <c:axId val="5628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50017920"/>
        <c:crosses val="autoZero"/>
        <c:auto val="1"/>
        <c:lblAlgn val="ctr"/>
        <c:lblOffset val="100"/>
        <c:noMultiLvlLbl val="0"/>
      </c:catAx>
      <c:valAx>
        <c:axId val="150017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56289920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w Cen MT" panose="020B0602020104020603" pitchFamily="34" charset="0"/>
        </a:defRPr>
      </a:pPr>
      <a:endParaRPr lang="fi-FI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baro!$C$29</c:f>
              <c:strCache>
                <c:ptCount val="1"/>
                <c:pt idx="0">
                  <c:v>Haittaa paljon</c:v>
                </c:pt>
              </c:strCache>
            </c:strRef>
          </c:tx>
          <c:spPr>
            <a:solidFill>
              <a:srgbClr val="52C6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baro!$B$30:$B$39</c:f>
              <c:strCache>
                <c:ptCount val="10"/>
                <c:pt idx="0">
                  <c:v> Muun rakentamisen vilkastuminen </c:v>
                </c:pt>
                <c:pt idx="1">
                  <c:v> Odotukset korkotason noususta </c:v>
                </c:pt>
                <c:pt idx="2">
                  <c:v> Ammattityövoiman puute ,  työntekijät </c:v>
                </c:pt>
                <c:pt idx="3">
                  <c:v> Rakennuskustannusten nousu </c:v>
                </c:pt>
                <c:pt idx="4">
                  <c:v> Ammattityövoiman puute, toimihenkilöt </c:v>
                </c:pt>
                <c:pt idx="5">
                  <c:v> Hintataso ei takaa kannattavuutta </c:v>
                </c:pt>
                <c:pt idx="6">
                  <c:v> Tonttipula (muu maa) </c:v>
                </c:pt>
                <c:pt idx="7">
                  <c:v> Kysynnän riittämättömyys </c:v>
                </c:pt>
                <c:pt idx="8">
                  <c:v> Tonttipula (pks) </c:v>
                </c:pt>
                <c:pt idx="9">
                  <c:v> Tonttikustannukset </c:v>
                </c:pt>
              </c:strCache>
            </c:strRef>
          </c:cat>
          <c:val>
            <c:numRef>
              <c:f>baro!$C$30:$C$39</c:f>
              <c:numCache>
                <c:formatCode>0%</c:formatCode>
                <c:ptCount val="10"/>
                <c:pt idx="0">
                  <c:v>0</c:v>
                </c:pt>
                <c:pt idx="1">
                  <c:v>3.3333333333333333E-2</c:v>
                </c:pt>
                <c:pt idx="2">
                  <c:v>3.3333333333333333E-2</c:v>
                </c:pt>
                <c:pt idx="3">
                  <c:v>0.12903225806451613</c:v>
                </c:pt>
                <c:pt idx="4">
                  <c:v>0.23333333333333334</c:v>
                </c:pt>
                <c:pt idx="5">
                  <c:v>6.6666666666666666E-2</c:v>
                </c:pt>
                <c:pt idx="6">
                  <c:v>0.13333333333333333</c:v>
                </c:pt>
                <c:pt idx="7">
                  <c:v>0.33333333333333331</c:v>
                </c:pt>
                <c:pt idx="8">
                  <c:v>0.47058823529411764</c:v>
                </c:pt>
                <c:pt idx="9">
                  <c:v>0.34375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8-48B1-A2D0-BEAA2CEA6EEC}"/>
            </c:ext>
          </c:extLst>
        </c:ser>
        <c:ser>
          <c:idx val="1"/>
          <c:order val="1"/>
          <c:tx>
            <c:strRef>
              <c:f>baro!$D$29</c:f>
              <c:strCache>
                <c:ptCount val="1"/>
                <c:pt idx="0">
                  <c:v> Haittaa jonkin verran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baro!$B$30:$B$39</c:f>
              <c:strCache>
                <c:ptCount val="10"/>
                <c:pt idx="0">
                  <c:v> Muun rakentamisen vilkastuminen </c:v>
                </c:pt>
                <c:pt idx="1">
                  <c:v> Odotukset korkotason noususta </c:v>
                </c:pt>
                <c:pt idx="2">
                  <c:v> Ammattityövoiman puute ,  työntekijät </c:v>
                </c:pt>
                <c:pt idx="3">
                  <c:v> Rakennuskustannusten nousu </c:v>
                </c:pt>
                <c:pt idx="4">
                  <c:v> Ammattityövoiman puute, toimihenkilöt </c:v>
                </c:pt>
                <c:pt idx="5">
                  <c:v> Hintataso ei takaa kannattavuutta </c:v>
                </c:pt>
                <c:pt idx="6">
                  <c:v> Tonttipula (muu maa) </c:v>
                </c:pt>
                <c:pt idx="7">
                  <c:v> Kysynnän riittämättömyys </c:v>
                </c:pt>
                <c:pt idx="8">
                  <c:v> Tonttipula (pks) </c:v>
                </c:pt>
                <c:pt idx="9">
                  <c:v> Tonttikustannukset </c:v>
                </c:pt>
              </c:strCache>
            </c:strRef>
          </c:cat>
          <c:val>
            <c:numRef>
              <c:f>baro!$D$30:$D$39</c:f>
              <c:numCache>
                <c:formatCode>0%</c:formatCode>
                <c:ptCount val="10"/>
                <c:pt idx="0">
                  <c:v>0.13333333333333333</c:v>
                </c:pt>
                <c:pt idx="1">
                  <c:v>0.2</c:v>
                </c:pt>
                <c:pt idx="2">
                  <c:v>0.26666666666666666</c:v>
                </c:pt>
                <c:pt idx="3">
                  <c:v>0.32258064516129031</c:v>
                </c:pt>
                <c:pt idx="4">
                  <c:v>0.33333333333333331</c:v>
                </c:pt>
                <c:pt idx="5">
                  <c:v>0.6</c:v>
                </c:pt>
                <c:pt idx="6">
                  <c:v>0.56666666666666665</c:v>
                </c:pt>
                <c:pt idx="7">
                  <c:v>0.48484848484848486</c:v>
                </c:pt>
                <c:pt idx="8">
                  <c:v>0.35294117647058826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48-48B1-A2D0-BEAA2CEA6EEC}"/>
            </c:ext>
          </c:extLst>
        </c:ser>
        <c:ser>
          <c:idx val="2"/>
          <c:order val="2"/>
          <c:tx>
            <c:strRef>
              <c:f>baro!$E$29</c:f>
              <c:strCache>
                <c:ptCount val="1"/>
                <c:pt idx="0">
                  <c:v> Ei merkittävää haittaa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baro!$B$30:$B$39</c:f>
              <c:strCache>
                <c:ptCount val="10"/>
                <c:pt idx="0">
                  <c:v> Muun rakentamisen vilkastuminen </c:v>
                </c:pt>
                <c:pt idx="1">
                  <c:v> Odotukset korkotason noususta </c:v>
                </c:pt>
                <c:pt idx="2">
                  <c:v> Ammattityövoiman puute ,  työntekijät </c:v>
                </c:pt>
                <c:pt idx="3">
                  <c:v> Rakennuskustannusten nousu </c:v>
                </c:pt>
                <c:pt idx="4">
                  <c:v> Ammattityövoiman puute, toimihenkilöt </c:v>
                </c:pt>
                <c:pt idx="5">
                  <c:v> Hintataso ei takaa kannattavuutta </c:v>
                </c:pt>
                <c:pt idx="6">
                  <c:v> Tonttipula (muu maa) </c:v>
                </c:pt>
                <c:pt idx="7">
                  <c:v> Kysynnän riittämättömyys </c:v>
                </c:pt>
                <c:pt idx="8">
                  <c:v> Tonttipula (pks) </c:v>
                </c:pt>
                <c:pt idx="9">
                  <c:v> Tonttikustannukset </c:v>
                </c:pt>
              </c:strCache>
            </c:strRef>
          </c:cat>
          <c:val>
            <c:numRef>
              <c:f>baro!$E$30:$E$39</c:f>
              <c:numCache>
                <c:formatCode>0%</c:formatCode>
                <c:ptCount val="10"/>
                <c:pt idx="0">
                  <c:v>0.8666666666666667</c:v>
                </c:pt>
                <c:pt idx="1">
                  <c:v>0.76666666666666672</c:v>
                </c:pt>
                <c:pt idx="2">
                  <c:v>0.7</c:v>
                </c:pt>
                <c:pt idx="3">
                  <c:v>0.54838709677419351</c:v>
                </c:pt>
                <c:pt idx="4">
                  <c:v>0.43333333333333335</c:v>
                </c:pt>
                <c:pt idx="5">
                  <c:v>0.33333333333333331</c:v>
                </c:pt>
                <c:pt idx="6">
                  <c:v>0.3</c:v>
                </c:pt>
                <c:pt idx="7">
                  <c:v>0.18181818181818182</c:v>
                </c:pt>
                <c:pt idx="8">
                  <c:v>0.17647058823529413</c:v>
                </c:pt>
                <c:pt idx="9">
                  <c:v>0.15625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48-48B1-A2D0-BEAA2CEA6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423390416"/>
        <c:axId val="422903104"/>
      </c:barChart>
      <c:catAx>
        <c:axId val="42339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422903104"/>
        <c:crosses val="autoZero"/>
        <c:auto val="1"/>
        <c:lblAlgn val="ctr"/>
        <c:lblOffset val="100"/>
        <c:noMultiLvlLbl val="0"/>
      </c:catAx>
      <c:valAx>
        <c:axId val="42290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4233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71080525560248"/>
          <c:y val="0.91598443677285868"/>
          <c:w val="0.68258245098056103"/>
          <c:h val="5.9477193154365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Tw Cen MT" panose="020B0602020104020603" pitchFamily="34" charset="0"/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fi-FI"/>
              <a:t>Indeksi </a:t>
            </a:r>
            <a:r>
              <a:rPr lang="fi-FI" sz="1200"/>
              <a:t>2000=100</a:t>
            </a:r>
            <a:endParaRPr lang="fi-FI"/>
          </a:p>
        </c:rich>
      </c:tx>
      <c:layout>
        <c:manualLayout>
          <c:xMode val="edge"/>
          <c:yMode val="edge"/>
          <c:x val="4.6572080750544483E-2"/>
          <c:y val="1.7018290036580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2577483665605629E-2"/>
          <c:y val="8.5294066588133183E-2"/>
          <c:w val="0.9369048703622791"/>
          <c:h val="0.74629246285112161"/>
        </c:manualLayout>
      </c:layout>
      <c:lineChart>
        <c:grouping val="standard"/>
        <c:varyColors val="0"/>
        <c:ser>
          <c:idx val="0"/>
          <c:order val="0"/>
          <c:tx>
            <c:strRef>
              <c:f>Taul1!$N$3</c:f>
              <c:strCache>
                <c:ptCount val="1"/>
                <c:pt idx="0">
                  <c:v>Suomi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Taul1!$M$4:$M$83</c:f>
              <c:numCache>
                <c:formatCode>General</c:formatCode>
                <c:ptCount val="8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2003</c:v>
                </c:pt>
                <c:pt idx="13">
                  <c:v>2003</c:v>
                </c:pt>
                <c:pt idx="14">
                  <c:v>2003</c:v>
                </c:pt>
                <c:pt idx="15">
                  <c:v>2003</c:v>
                </c:pt>
                <c:pt idx="16">
                  <c:v>2004</c:v>
                </c:pt>
                <c:pt idx="17">
                  <c:v>2004</c:v>
                </c:pt>
                <c:pt idx="18">
                  <c:v>2004</c:v>
                </c:pt>
                <c:pt idx="19">
                  <c:v>2004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2007</c:v>
                </c:pt>
                <c:pt idx="29">
                  <c:v>2007</c:v>
                </c:pt>
                <c:pt idx="30">
                  <c:v>2007</c:v>
                </c:pt>
                <c:pt idx="31">
                  <c:v>2007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2016</c:v>
                </c:pt>
                <c:pt idx="65">
                  <c:v>2016</c:v>
                </c:pt>
                <c:pt idx="66">
                  <c:v>2016</c:v>
                </c:pt>
                <c:pt idx="67">
                  <c:v>2016</c:v>
                </c:pt>
                <c:pt idx="68">
                  <c:v>2017</c:v>
                </c:pt>
                <c:pt idx="69">
                  <c:v>2017</c:v>
                </c:pt>
                <c:pt idx="70">
                  <c:v>2017</c:v>
                </c:pt>
                <c:pt idx="71">
                  <c:v>2017</c:v>
                </c:pt>
                <c:pt idx="72">
                  <c:v>2018</c:v>
                </c:pt>
                <c:pt idx="73">
                  <c:v>2018</c:v>
                </c:pt>
                <c:pt idx="74">
                  <c:v>2018</c:v>
                </c:pt>
                <c:pt idx="75">
                  <c:v>2018</c:v>
                </c:pt>
                <c:pt idx="76">
                  <c:v>2019</c:v>
                </c:pt>
                <c:pt idx="77">
                  <c:v>2019</c:v>
                </c:pt>
                <c:pt idx="78">
                  <c:v>2019</c:v>
                </c:pt>
                <c:pt idx="79">
                  <c:v>2019</c:v>
                </c:pt>
              </c:numCache>
            </c:numRef>
          </c:cat>
          <c:val>
            <c:numRef>
              <c:f>Taul1!$N$4:$N$83</c:f>
              <c:numCache>
                <c:formatCode>General</c:formatCode>
                <c:ptCount val="80"/>
                <c:pt idx="0">
                  <c:v>100.26978417266186</c:v>
                </c:pt>
                <c:pt idx="1">
                  <c:v>101.70863309352518</c:v>
                </c:pt>
                <c:pt idx="2">
                  <c:v>99.730215827338128</c:v>
                </c:pt>
                <c:pt idx="3">
                  <c:v>98.291366906474821</c:v>
                </c:pt>
                <c:pt idx="4">
                  <c:v>98.561151079136692</c:v>
                </c:pt>
                <c:pt idx="5">
                  <c:v>99.550359712230218</c:v>
                </c:pt>
                <c:pt idx="6">
                  <c:v>99.100719424460422</c:v>
                </c:pt>
                <c:pt idx="7">
                  <c:v>99.550359712230218</c:v>
                </c:pt>
                <c:pt idx="8">
                  <c:v>103.32733812949641</c:v>
                </c:pt>
                <c:pt idx="9">
                  <c:v>106.74460431654676</c:v>
                </c:pt>
                <c:pt idx="10">
                  <c:v>108.00359712230214</c:v>
                </c:pt>
                <c:pt idx="11">
                  <c:v>108.22841726618704</c:v>
                </c:pt>
                <c:pt idx="12">
                  <c:v>110.16187050359711</c:v>
                </c:pt>
                <c:pt idx="13">
                  <c:v>112.41007194244604</c:v>
                </c:pt>
                <c:pt idx="14">
                  <c:v>114.70323741007194</c:v>
                </c:pt>
                <c:pt idx="15">
                  <c:v>116.2320143884892</c:v>
                </c:pt>
                <c:pt idx="16">
                  <c:v>119.3345323741007</c:v>
                </c:pt>
                <c:pt idx="17">
                  <c:v>122.1223021582734</c:v>
                </c:pt>
                <c:pt idx="18">
                  <c:v>122.25719424460431</c:v>
                </c:pt>
                <c:pt idx="19">
                  <c:v>122.93165467625897</c:v>
                </c:pt>
                <c:pt idx="20">
                  <c:v>125.62949640287768</c:v>
                </c:pt>
                <c:pt idx="21">
                  <c:v>129.3615107913669</c:v>
                </c:pt>
                <c:pt idx="22">
                  <c:v>131.92446043165467</c:v>
                </c:pt>
                <c:pt idx="23">
                  <c:v>134.44244604316546</c:v>
                </c:pt>
                <c:pt idx="24">
                  <c:v>135.29676258992805</c:v>
                </c:pt>
                <c:pt idx="25">
                  <c:v>137.99460431654674</c:v>
                </c:pt>
                <c:pt idx="26">
                  <c:v>139.56834532374097</c:v>
                </c:pt>
                <c:pt idx="27">
                  <c:v>141.81654676258992</c:v>
                </c:pt>
                <c:pt idx="28">
                  <c:v>143.83992805755395</c:v>
                </c:pt>
                <c:pt idx="29">
                  <c:v>146.22302158273382</c:v>
                </c:pt>
                <c:pt idx="30">
                  <c:v>147.66187050359713</c:v>
                </c:pt>
                <c:pt idx="31">
                  <c:v>147.61690647482015</c:v>
                </c:pt>
                <c:pt idx="32">
                  <c:v>148.69604316546761</c:v>
                </c:pt>
                <c:pt idx="33">
                  <c:v>150.13489208633092</c:v>
                </c:pt>
                <c:pt idx="34">
                  <c:v>148.1115107913669</c:v>
                </c:pt>
                <c:pt idx="35">
                  <c:v>141.81654676258992</c:v>
                </c:pt>
                <c:pt idx="36">
                  <c:v>140.51258992805757</c:v>
                </c:pt>
                <c:pt idx="37">
                  <c:v>144.82913669064749</c:v>
                </c:pt>
                <c:pt idx="38">
                  <c:v>148.83093525179856</c:v>
                </c:pt>
                <c:pt idx="39">
                  <c:v>152.96762589928056</c:v>
                </c:pt>
                <c:pt idx="40">
                  <c:v>156.56474820143885</c:v>
                </c:pt>
                <c:pt idx="41">
                  <c:v>159.80215827338128</c:v>
                </c:pt>
                <c:pt idx="42">
                  <c:v>160.70143884892084</c:v>
                </c:pt>
                <c:pt idx="43">
                  <c:v>161.06115107913666</c:v>
                </c:pt>
                <c:pt idx="44">
                  <c:v>163.03956834532374</c:v>
                </c:pt>
                <c:pt idx="45">
                  <c:v>164.74820143884889</c:v>
                </c:pt>
                <c:pt idx="46">
                  <c:v>164.97302158273379</c:v>
                </c:pt>
                <c:pt idx="47">
                  <c:v>162.45503597122303</c:v>
                </c:pt>
                <c:pt idx="48">
                  <c:v>164.88309352517985</c:v>
                </c:pt>
                <c:pt idx="49">
                  <c:v>166.32194244604315</c:v>
                </c:pt>
                <c:pt idx="50">
                  <c:v>167.94064748201438</c:v>
                </c:pt>
                <c:pt idx="51">
                  <c:v>166.90647482014387</c:v>
                </c:pt>
                <c:pt idx="52">
                  <c:v>167.89568345323741</c:v>
                </c:pt>
                <c:pt idx="53">
                  <c:v>169.96402877697841</c:v>
                </c:pt>
                <c:pt idx="54">
                  <c:v>169.69424460431654</c:v>
                </c:pt>
                <c:pt idx="55">
                  <c:v>169.10971223021582</c:v>
                </c:pt>
                <c:pt idx="56">
                  <c:v>168.25539568345323</c:v>
                </c:pt>
                <c:pt idx="57">
                  <c:v>169.1996402877698</c:v>
                </c:pt>
                <c:pt idx="58">
                  <c:v>168.48021582733813</c:v>
                </c:pt>
                <c:pt idx="59">
                  <c:v>166.8615107913669</c:v>
                </c:pt>
                <c:pt idx="60">
                  <c:v>166.32194244604315</c:v>
                </c:pt>
                <c:pt idx="61">
                  <c:v>167.26618705035972</c:v>
                </c:pt>
                <c:pt idx="62">
                  <c:v>167.13129496402877</c:v>
                </c:pt>
                <c:pt idx="63">
                  <c:v>166.636690647482</c:v>
                </c:pt>
                <c:pt idx="64">
                  <c:v>166.95143884892087</c:v>
                </c:pt>
                <c:pt idx="65">
                  <c:v>168.79496402877697</c:v>
                </c:pt>
                <c:pt idx="66">
                  <c:v>169.15467625899279</c:v>
                </c:pt>
                <c:pt idx="67">
                  <c:v>168.21043165467626</c:v>
                </c:pt>
                <c:pt idx="68">
                  <c:v>168.16546762589928</c:v>
                </c:pt>
                <c:pt idx="69">
                  <c:v>170.68345323741008</c:v>
                </c:pt>
                <c:pt idx="70">
                  <c:v>170.72841726618705</c:v>
                </c:pt>
                <c:pt idx="71">
                  <c:v>170.54856115107916</c:v>
                </c:pt>
                <c:pt idx="72">
                  <c:v>169.87410071942446</c:v>
                </c:pt>
                <c:pt idx="73">
                  <c:v>173.33633093525179</c:v>
                </c:pt>
                <c:pt idx="74">
                  <c:v>171.98741007194243</c:v>
                </c:pt>
                <c:pt idx="75">
                  <c:v>171.85251798561148</c:v>
                </c:pt>
                <c:pt idx="76">
                  <c:v>171.13309352517987</c:v>
                </c:pt>
                <c:pt idx="77">
                  <c:v>173.56115107913666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C7-4049-BC34-CC32E904EF3C}"/>
            </c:ext>
          </c:extLst>
        </c:ser>
        <c:ser>
          <c:idx val="1"/>
          <c:order val="1"/>
          <c:tx>
            <c:strRef>
              <c:f>Taul1!$O$3</c:f>
              <c:strCache>
                <c:ptCount val="1"/>
                <c:pt idx="0">
                  <c:v>Ruotsi</c:v>
                </c:pt>
              </c:strCache>
            </c:strRef>
          </c:tx>
          <c:spPr>
            <a:ln w="38100" cap="rnd">
              <a:solidFill>
                <a:srgbClr val="F2E100"/>
              </a:solidFill>
              <a:round/>
            </a:ln>
            <a:effectLst/>
          </c:spPr>
          <c:marker>
            <c:symbol val="none"/>
          </c:marker>
          <c:cat>
            <c:numRef>
              <c:f>Taul1!$M$4:$M$83</c:f>
              <c:numCache>
                <c:formatCode>General</c:formatCode>
                <c:ptCount val="8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2003</c:v>
                </c:pt>
                <c:pt idx="13">
                  <c:v>2003</c:v>
                </c:pt>
                <c:pt idx="14">
                  <c:v>2003</c:v>
                </c:pt>
                <c:pt idx="15">
                  <c:v>2003</c:v>
                </c:pt>
                <c:pt idx="16">
                  <c:v>2004</c:v>
                </c:pt>
                <c:pt idx="17">
                  <c:v>2004</c:v>
                </c:pt>
                <c:pt idx="18">
                  <c:v>2004</c:v>
                </c:pt>
                <c:pt idx="19">
                  <c:v>2004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2007</c:v>
                </c:pt>
                <c:pt idx="29">
                  <c:v>2007</c:v>
                </c:pt>
                <c:pt idx="30">
                  <c:v>2007</c:v>
                </c:pt>
                <c:pt idx="31">
                  <c:v>2007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2016</c:v>
                </c:pt>
                <c:pt idx="65">
                  <c:v>2016</c:v>
                </c:pt>
                <c:pt idx="66">
                  <c:v>2016</c:v>
                </c:pt>
                <c:pt idx="67">
                  <c:v>2016</c:v>
                </c:pt>
                <c:pt idx="68">
                  <c:v>2017</c:v>
                </c:pt>
                <c:pt idx="69">
                  <c:v>2017</c:v>
                </c:pt>
                <c:pt idx="70">
                  <c:v>2017</c:v>
                </c:pt>
                <c:pt idx="71">
                  <c:v>2017</c:v>
                </c:pt>
                <c:pt idx="72">
                  <c:v>2018</c:v>
                </c:pt>
                <c:pt idx="73">
                  <c:v>2018</c:v>
                </c:pt>
                <c:pt idx="74">
                  <c:v>2018</c:v>
                </c:pt>
                <c:pt idx="75">
                  <c:v>2018</c:v>
                </c:pt>
                <c:pt idx="76">
                  <c:v>2019</c:v>
                </c:pt>
                <c:pt idx="77">
                  <c:v>2019</c:v>
                </c:pt>
                <c:pt idx="78">
                  <c:v>2019</c:v>
                </c:pt>
                <c:pt idx="79">
                  <c:v>2019</c:v>
                </c:pt>
              </c:numCache>
            </c:numRef>
          </c:cat>
          <c:val>
            <c:numRef>
              <c:f>Taul1!$O$4:$O$83</c:f>
              <c:numCache>
                <c:formatCode>General</c:formatCode>
                <c:ptCount val="80"/>
                <c:pt idx="0">
                  <c:v>94.766879906137376</c:v>
                </c:pt>
                <c:pt idx="1">
                  <c:v>99.333952565857473</c:v>
                </c:pt>
                <c:pt idx="2">
                  <c:v>102.75930943933851</c:v>
                </c:pt>
                <c:pt idx="3">
                  <c:v>103.13985808866666</c:v>
                </c:pt>
                <c:pt idx="4">
                  <c:v>106.18459647456491</c:v>
                </c:pt>
                <c:pt idx="5">
                  <c:v>107.70693074838675</c:v>
                </c:pt>
                <c:pt idx="6">
                  <c:v>109.60988350979135</c:v>
                </c:pt>
                <c:pt idx="7">
                  <c:v>108.0875492359695</c:v>
                </c:pt>
                <c:pt idx="8">
                  <c:v>109.9905019973741</c:v>
                </c:pt>
                <c:pt idx="9">
                  <c:v>113.4157890326005</c:v>
                </c:pt>
                <c:pt idx="10">
                  <c:v>117.60231304299245</c:v>
                </c:pt>
                <c:pt idx="11">
                  <c:v>117.9828616923206</c:v>
                </c:pt>
                <c:pt idx="12">
                  <c:v>118.7440288292315</c:v>
                </c:pt>
                <c:pt idx="13">
                  <c:v>121.40821856580162</c:v>
                </c:pt>
                <c:pt idx="14">
                  <c:v>124.07233846411711</c:v>
                </c:pt>
                <c:pt idx="15">
                  <c:v>125.21412408861079</c:v>
                </c:pt>
                <c:pt idx="16">
                  <c:v>127.87824398692629</c:v>
                </c:pt>
                <c:pt idx="17">
                  <c:v>133.2064837835573</c:v>
                </c:pt>
                <c:pt idx="18">
                  <c:v>136.25122216945556</c:v>
                </c:pt>
                <c:pt idx="19">
                  <c:v>137.77355644327741</c:v>
                </c:pt>
                <c:pt idx="20">
                  <c:v>138.53472358018831</c:v>
                </c:pt>
                <c:pt idx="21">
                  <c:v>143.22121965527839</c:v>
                </c:pt>
                <c:pt idx="22">
                  <c:v>148.82546023409785</c:v>
                </c:pt>
                <c:pt idx="23">
                  <c:v>152.74778612732911</c:v>
                </c:pt>
                <c:pt idx="24">
                  <c:v>158.13105846858676</c:v>
                </c:pt>
                <c:pt idx="25">
                  <c:v>162.70078498198174</c:v>
                </c:pt>
                <c:pt idx="26">
                  <c:v>167.04814649272288</c:v>
                </c:pt>
                <c:pt idx="27">
                  <c:v>168.01980612900525</c:v>
                </c:pt>
                <c:pt idx="28">
                  <c:v>174.51790652848004</c:v>
                </c:pt>
                <c:pt idx="29">
                  <c:v>185.21461295639301</c:v>
                </c:pt>
                <c:pt idx="30">
                  <c:v>191.92488197334973</c:v>
                </c:pt>
                <c:pt idx="31">
                  <c:v>186.36422046540216</c:v>
                </c:pt>
                <c:pt idx="32">
                  <c:v>186.91412688214098</c:v>
                </c:pt>
                <c:pt idx="33">
                  <c:v>190.55828700729114</c:v>
                </c:pt>
                <c:pt idx="34">
                  <c:v>189.19392686537981</c:v>
                </c:pt>
                <c:pt idx="35">
                  <c:v>179.38032516691342</c:v>
                </c:pt>
                <c:pt idx="36">
                  <c:v>184.03965416096321</c:v>
                </c:pt>
                <c:pt idx="37">
                  <c:v>189.55052099337934</c:v>
                </c:pt>
                <c:pt idx="38">
                  <c:v>194.76310864038888</c:v>
                </c:pt>
                <c:pt idx="39">
                  <c:v>199.9138195938207</c:v>
                </c:pt>
                <c:pt idx="40">
                  <c:v>203.18273877699249</c:v>
                </c:pt>
                <c:pt idx="41">
                  <c:v>205.65417493086017</c:v>
                </c:pt>
                <c:pt idx="42">
                  <c:v>208.86659496605864</c:v>
                </c:pt>
                <c:pt idx="43">
                  <c:v>212.06057770204211</c:v>
                </c:pt>
                <c:pt idx="44">
                  <c:v>213.05919490460096</c:v>
                </c:pt>
                <c:pt idx="45">
                  <c:v>214.32682906388808</c:v>
                </c:pt>
                <c:pt idx="46">
                  <c:v>213.76735480626871</c:v>
                </c:pt>
                <c:pt idx="47">
                  <c:v>209.36510042741014</c:v>
                </c:pt>
                <c:pt idx="48">
                  <c:v>212.36863424309306</c:v>
                </c:pt>
                <c:pt idx="49">
                  <c:v>214.63823784115991</c:v>
                </c:pt>
                <c:pt idx="50">
                  <c:v>216.27308154314608</c:v>
                </c:pt>
                <c:pt idx="51">
                  <c:v>217.26275944911589</c:v>
                </c:pt>
                <c:pt idx="52">
                  <c:v>221.31721932005476</c:v>
                </c:pt>
                <c:pt idx="53">
                  <c:v>224.91696231527786</c:v>
                </c:pt>
                <c:pt idx="54">
                  <c:v>228.98112970360646</c:v>
                </c:pt>
                <c:pt idx="55">
                  <c:v>232.49518116043245</c:v>
                </c:pt>
                <c:pt idx="56">
                  <c:v>239.11500963767915</c:v>
                </c:pt>
                <c:pt idx="57">
                  <c:v>244.50226275944914</c:v>
                </c:pt>
                <c:pt idx="58">
                  <c:v>252.66467860435236</c:v>
                </c:pt>
                <c:pt idx="59">
                  <c:v>256.68715255468339</c:v>
                </c:pt>
                <c:pt idx="60">
                  <c:v>266.75657177975808</c:v>
                </c:pt>
                <c:pt idx="61">
                  <c:v>276.32413330726041</c:v>
                </c:pt>
                <c:pt idx="62">
                  <c:v>287.1579322289578</c:v>
                </c:pt>
                <c:pt idx="63">
                  <c:v>293.01736179009413</c:v>
                </c:pt>
                <c:pt idx="64">
                  <c:v>300.03883006955891</c:v>
                </c:pt>
                <c:pt idx="65">
                  <c:v>300.41595664441155</c:v>
                </c:pt>
                <c:pt idx="66">
                  <c:v>307.59442132022241</c:v>
                </c:pt>
                <c:pt idx="67">
                  <c:v>312.11602927619634</c:v>
                </c:pt>
                <c:pt idx="68">
                  <c:v>319.99923177919942</c:v>
                </c:pt>
                <c:pt idx="69">
                  <c:v>326.1533787747577</c:v>
                </c:pt>
                <c:pt idx="70">
                  <c:v>330.70047769366153</c:v>
                </c:pt>
                <c:pt idx="71">
                  <c:v>321.35444310975782</c:v>
                </c:pt>
                <c:pt idx="72">
                  <c:v>318.68690113696681</c:v>
                </c:pt>
                <c:pt idx="73">
                  <c:v>320.50744475794062</c:v>
                </c:pt>
                <c:pt idx="74">
                  <c:v>323.75387602313049</c:v>
                </c:pt>
                <c:pt idx="75">
                  <c:v>320.51633726289919</c:v>
                </c:pt>
                <c:pt idx="76">
                  <c:v>321.15736993742496</c:v>
                </c:pt>
                <c:pt idx="77">
                  <c:v>325.30030000961773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C7-4049-BC34-CC32E904EF3C}"/>
            </c:ext>
          </c:extLst>
        </c:ser>
        <c:ser>
          <c:idx val="2"/>
          <c:order val="2"/>
          <c:tx>
            <c:strRef>
              <c:f>Taul1!$P$3</c:f>
              <c:strCache>
                <c:ptCount val="1"/>
                <c:pt idx="0">
                  <c:v>Norja</c:v>
                </c:pt>
              </c:strCache>
            </c:strRef>
          </c:tx>
          <c:spPr>
            <a:ln w="38100" cap="rnd">
              <a:solidFill>
                <a:srgbClr val="9FB400"/>
              </a:solidFill>
              <a:round/>
            </a:ln>
            <a:effectLst/>
          </c:spPr>
          <c:marker>
            <c:symbol val="none"/>
          </c:marker>
          <c:cat>
            <c:numRef>
              <c:f>Taul1!$M$4:$M$83</c:f>
              <c:numCache>
                <c:formatCode>General</c:formatCode>
                <c:ptCount val="8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2003</c:v>
                </c:pt>
                <c:pt idx="13">
                  <c:v>2003</c:v>
                </c:pt>
                <c:pt idx="14">
                  <c:v>2003</c:v>
                </c:pt>
                <c:pt idx="15">
                  <c:v>2003</c:v>
                </c:pt>
                <c:pt idx="16">
                  <c:v>2004</c:v>
                </c:pt>
                <c:pt idx="17">
                  <c:v>2004</c:v>
                </c:pt>
                <c:pt idx="18">
                  <c:v>2004</c:v>
                </c:pt>
                <c:pt idx="19">
                  <c:v>2004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2007</c:v>
                </c:pt>
                <c:pt idx="29">
                  <c:v>2007</c:v>
                </c:pt>
                <c:pt idx="30">
                  <c:v>2007</c:v>
                </c:pt>
                <c:pt idx="31">
                  <c:v>2007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2016</c:v>
                </c:pt>
                <c:pt idx="65">
                  <c:v>2016</c:v>
                </c:pt>
                <c:pt idx="66">
                  <c:v>2016</c:v>
                </c:pt>
                <c:pt idx="67">
                  <c:v>2016</c:v>
                </c:pt>
                <c:pt idx="68">
                  <c:v>2017</c:v>
                </c:pt>
                <c:pt idx="69">
                  <c:v>2017</c:v>
                </c:pt>
                <c:pt idx="70">
                  <c:v>2017</c:v>
                </c:pt>
                <c:pt idx="71">
                  <c:v>2017</c:v>
                </c:pt>
                <c:pt idx="72">
                  <c:v>2018</c:v>
                </c:pt>
                <c:pt idx="73">
                  <c:v>2018</c:v>
                </c:pt>
                <c:pt idx="74">
                  <c:v>2018</c:v>
                </c:pt>
                <c:pt idx="75">
                  <c:v>2018</c:v>
                </c:pt>
                <c:pt idx="76">
                  <c:v>2019</c:v>
                </c:pt>
                <c:pt idx="77">
                  <c:v>2019</c:v>
                </c:pt>
                <c:pt idx="78">
                  <c:v>2019</c:v>
                </c:pt>
                <c:pt idx="79">
                  <c:v>2019</c:v>
                </c:pt>
              </c:numCache>
            </c:numRef>
          </c:cat>
          <c:val>
            <c:numRef>
              <c:f>Taul1!$P$4:$P$83</c:f>
              <c:numCache>
                <c:formatCode>General</c:formatCode>
                <c:ptCount val="80"/>
                <c:pt idx="0">
                  <c:v>96.645962732919259</c:v>
                </c:pt>
                <c:pt idx="1">
                  <c:v>103.1055900621118</c:v>
                </c:pt>
                <c:pt idx="2">
                  <c:v>100.12422360248448</c:v>
                </c:pt>
                <c:pt idx="3">
                  <c:v>100.12422360248448</c:v>
                </c:pt>
                <c:pt idx="4">
                  <c:v>103.6024844720497</c:v>
                </c:pt>
                <c:pt idx="5">
                  <c:v>108.07453416149069</c:v>
                </c:pt>
                <c:pt idx="6">
                  <c:v>108.07453416149069</c:v>
                </c:pt>
                <c:pt idx="7">
                  <c:v>107.82608695652173</c:v>
                </c:pt>
                <c:pt idx="8">
                  <c:v>111.30434782608695</c:v>
                </c:pt>
                <c:pt idx="9">
                  <c:v>115.27950310559005</c:v>
                </c:pt>
                <c:pt idx="10">
                  <c:v>111.55279503105591</c:v>
                </c:pt>
                <c:pt idx="11">
                  <c:v>110.80745341614909</c:v>
                </c:pt>
                <c:pt idx="12">
                  <c:v>113.2919254658385</c:v>
                </c:pt>
                <c:pt idx="13">
                  <c:v>114.03726708074532</c:v>
                </c:pt>
                <c:pt idx="14">
                  <c:v>113.78881987577638</c:v>
                </c:pt>
                <c:pt idx="15">
                  <c:v>115.27950310559005</c:v>
                </c:pt>
                <c:pt idx="16">
                  <c:v>123.72670807453416</c:v>
                </c:pt>
                <c:pt idx="17">
                  <c:v>125.71428571428571</c:v>
                </c:pt>
                <c:pt idx="18">
                  <c:v>125.96273291925466</c:v>
                </c:pt>
                <c:pt idx="19">
                  <c:v>127.45341614906832</c:v>
                </c:pt>
                <c:pt idx="20">
                  <c:v>132.67080745341616</c:v>
                </c:pt>
                <c:pt idx="21">
                  <c:v>136.3975155279503</c:v>
                </c:pt>
                <c:pt idx="22">
                  <c:v>137.63975155279502</c:v>
                </c:pt>
                <c:pt idx="23">
                  <c:v>137.63975155279502</c:v>
                </c:pt>
                <c:pt idx="24">
                  <c:v>146.33540372670808</c:v>
                </c:pt>
                <c:pt idx="25">
                  <c:v>153.54037267080744</c:v>
                </c:pt>
                <c:pt idx="26">
                  <c:v>158.50931677018633</c:v>
                </c:pt>
                <c:pt idx="27">
                  <c:v>160.49689440993788</c:v>
                </c:pt>
                <c:pt idx="28">
                  <c:v>170.43478260869566</c:v>
                </c:pt>
                <c:pt idx="29">
                  <c:v>176.89440993788821</c:v>
                </c:pt>
                <c:pt idx="30">
                  <c:v>176.64596273291923</c:v>
                </c:pt>
                <c:pt idx="31">
                  <c:v>172.67080745341613</c:v>
                </c:pt>
                <c:pt idx="32">
                  <c:v>176.64596273291923</c:v>
                </c:pt>
                <c:pt idx="33">
                  <c:v>178.88198757763976</c:v>
                </c:pt>
                <c:pt idx="34">
                  <c:v>172.91925465838506</c:v>
                </c:pt>
                <c:pt idx="35">
                  <c:v>160.74534161490683</c:v>
                </c:pt>
                <c:pt idx="36">
                  <c:v>167.45341614906835</c:v>
                </c:pt>
                <c:pt idx="37">
                  <c:v>176.14906832298138</c:v>
                </c:pt>
                <c:pt idx="38">
                  <c:v>179.37888198757764</c:v>
                </c:pt>
                <c:pt idx="39">
                  <c:v>179.37888198757764</c:v>
                </c:pt>
                <c:pt idx="40">
                  <c:v>185.34161490683226</c:v>
                </c:pt>
                <c:pt idx="41">
                  <c:v>192.29813664596273</c:v>
                </c:pt>
                <c:pt idx="42">
                  <c:v>191.30434782608697</c:v>
                </c:pt>
                <c:pt idx="43">
                  <c:v>191.05590062111804</c:v>
                </c:pt>
                <c:pt idx="44">
                  <c:v>200.99378881987579</c:v>
                </c:pt>
                <c:pt idx="45">
                  <c:v>206.45962732919253</c:v>
                </c:pt>
                <c:pt idx="46">
                  <c:v>207.20496894409939</c:v>
                </c:pt>
                <c:pt idx="47">
                  <c:v>206.2111801242236</c:v>
                </c:pt>
                <c:pt idx="48">
                  <c:v>213.66459627329192</c:v>
                </c:pt>
                <c:pt idx="49">
                  <c:v>220.62111801242236</c:v>
                </c:pt>
                <c:pt idx="50">
                  <c:v>221.86335403726707</c:v>
                </c:pt>
                <c:pt idx="51">
                  <c:v>220.37267080745343</c:v>
                </c:pt>
                <c:pt idx="52">
                  <c:v>227.08074534161491</c:v>
                </c:pt>
                <c:pt idx="53">
                  <c:v>233.29192546583855</c:v>
                </c:pt>
                <c:pt idx="54">
                  <c:v>228.81987577639751</c:v>
                </c:pt>
                <c:pt idx="55">
                  <c:v>222.60869565217391</c:v>
                </c:pt>
                <c:pt idx="56">
                  <c:v>227.82608695652175</c:v>
                </c:pt>
                <c:pt idx="57">
                  <c:v>236.52173913043478</c:v>
                </c:pt>
                <c:pt idx="58">
                  <c:v>236.77018633540371</c:v>
                </c:pt>
                <c:pt idx="59">
                  <c:v>235.52795031055899</c:v>
                </c:pt>
                <c:pt idx="60">
                  <c:v>244.22360248447202</c:v>
                </c:pt>
                <c:pt idx="61">
                  <c:v>252.17391304347828</c:v>
                </c:pt>
                <c:pt idx="62">
                  <c:v>251.18012422360246</c:v>
                </c:pt>
                <c:pt idx="63">
                  <c:v>246.21118012422357</c:v>
                </c:pt>
                <c:pt idx="64">
                  <c:v>255.40372670807452</c:v>
                </c:pt>
                <c:pt idx="65">
                  <c:v>266.08695652173913</c:v>
                </c:pt>
                <c:pt idx="66">
                  <c:v>271.05590062111798</c:v>
                </c:pt>
                <c:pt idx="67">
                  <c:v>271.05590062111798</c:v>
                </c:pt>
                <c:pt idx="68">
                  <c:v>281.24223602484471</c:v>
                </c:pt>
                <c:pt idx="69">
                  <c:v>284.47204968944095</c:v>
                </c:pt>
                <c:pt idx="70">
                  <c:v>277.76397515527947</c:v>
                </c:pt>
                <c:pt idx="71">
                  <c:v>273.04347826086956</c:v>
                </c:pt>
                <c:pt idx="72">
                  <c:v>278.26086956521738</c:v>
                </c:pt>
                <c:pt idx="73">
                  <c:v>289.19254658385097</c:v>
                </c:pt>
                <c:pt idx="74">
                  <c:v>285.96273291925462</c:v>
                </c:pt>
                <c:pt idx="75">
                  <c:v>279.25465838509319</c:v>
                </c:pt>
                <c:pt idx="76">
                  <c:v>286.70807453416154</c:v>
                </c:pt>
                <c:pt idx="77">
                  <c:v>295.15527950310559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C7-4049-BC34-CC32E904EF3C}"/>
            </c:ext>
          </c:extLst>
        </c:ser>
        <c:ser>
          <c:idx val="3"/>
          <c:order val="3"/>
          <c:tx>
            <c:strRef>
              <c:f>Taul1!$Q$3</c:f>
              <c:strCache>
                <c:ptCount val="1"/>
                <c:pt idx="0">
                  <c:v>Tanska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Taul1!$M$4:$M$83</c:f>
              <c:numCache>
                <c:formatCode>General</c:formatCode>
                <c:ptCount val="8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2003</c:v>
                </c:pt>
                <c:pt idx="13">
                  <c:v>2003</c:v>
                </c:pt>
                <c:pt idx="14">
                  <c:v>2003</c:v>
                </c:pt>
                <c:pt idx="15">
                  <c:v>2003</c:v>
                </c:pt>
                <c:pt idx="16">
                  <c:v>2004</c:v>
                </c:pt>
                <c:pt idx="17">
                  <c:v>2004</c:v>
                </c:pt>
                <c:pt idx="18">
                  <c:v>2004</c:v>
                </c:pt>
                <c:pt idx="19">
                  <c:v>2004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2007</c:v>
                </c:pt>
                <c:pt idx="29">
                  <c:v>2007</c:v>
                </c:pt>
                <c:pt idx="30">
                  <c:v>2007</c:v>
                </c:pt>
                <c:pt idx="31">
                  <c:v>2007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2016</c:v>
                </c:pt>
                <c:pt idx="65">
                  <c:v>2016</c:v>
                </c:pt>
                <c:pt idx="66">
                  <c:v>2016</c:v>
                </c:pt>
                <c:pt idx="67">
                  <c:v>2016</c:v>
                </c:pt>
                <c:pt idx="68">
                  <c:v>2017</c:v>
                </c:pt>
                <c:pt idx="69">
                  <c:v>2017</c:v>
                </c:pt>
                <c:pt idx="70">
                  <c:v>2017</c:v>
                </c:pt>
                <c:pt idx="71">
                  <c:v>2017</c:v>
                </c:pt>
                <c:pt idx="72">
                  <c:v>2018</c:v>
                </c:pt>
                <c:pt idx="73">
                  <c:v>2018</c:v>
                </c:pt>
                <c:pt idx="74">
                  <c:v>2018</c:v>
                </c:pt>
                <c:pt idx="75">
                  <c:v>2018</c:v>
                </c:pt>
                <c:pt idx="76">
                  <c:v>2019</c:v>
                </c:pt>
                <c:pt idx="77">
                  <c:v>2019</c:v>
                </c:pt>
                <c:pt idx="78">
                  <c:v>2019</c:v>
                </c:pt>
                <c:pt idx="79">
                  <c:v>2019</c:v>
                </c:pt>
              </c:numCache>
            </c:numRef>
          </c:cat>
          <c:val>
            <c:numRef>
              <c:f>Taul1!$Q$4:$Q$83</c:f>
              <c:numCache>
                <c:formatCode>General</c:formatCode>
                <c:ptCount val="80"/>
                <c:pt idx="0">
                  <c:v>95.747001090512555</c:v>
                </c:pt>
                <c:pt idx="1">
                  <c:v>98.800436205016368</c:v>
                </c:pt>
                <c:pt idx="2">
                  <c:v>101.19956379498365</c:v>
                </c:pt>
                <c:pt idx="3">
                  <c:v>104.25299890948747</c:v>
                </c:pt>
                <c:pt idx="4">
                  <c:v>108.17884405670665</c:v>
                </c:pt>
                <c:pt idx="5">
                  <c:v>111.66848418756818</c:v>
                </c:pt>
                <c:pt idx="6">
                  <c:v>115.15812431842967</c:v>
                </c:pt>
                <c:pt idx="7">
                  <c:v>115.81243184296622</c:v>
                </c:pt>
                <c:pt idx="8">
                  <c:v>119.30207197382772</c:v>
                </c:pt>
                <c:pt idx="9">
                  <c:v>122.57360959651038</c:v>
                </c:pt>
                <c:pt idx="10">
                  <c:v>124.97273718647766</c:v>
                </c:pt>
                <c:pt idx="11">
                  <c:v>124.97273718647766</c:v>
                </c:pt>
                <c:pt idx="12">
                  <c:v>130.86150490730645</c:v>
                </c:pt>
                <c:pt idx="13">
                  <c:v>132.38822246455837</c:v>
                </c:pt>
                <c:pt idx="14">
                  <c:v>134.13304252998913</c:v>
                </c:pt>
                <c:pt idx="15">
                  <c:v>132.17011995637952</c:v>
                </c:pt>
                <c:pt idx="16">
                  <c:v>135.65976008724104</c:v>
                </c:pt>
                <c:pt idx="17">
                  <c:v>141.54852780806982</c:v>
                </c:pt>
                <c:pt idx="18">
                  <c:v>145.69247546346784</c:v>
                </c:pt>
                <c:pt idx="19">
                  <c:v>151.36314067611781</c:v>
                </c:pt>
                <c:pt idx="20">
                  <c:v>158.7786259541985</c:v>
                </c:pt>
                <c:pt idx="21">
                  <c:v>171.42857142857144</c:v>
                </c:pt>
                <c:pt idx="22">
                  <c:v>184.29661941112326</c:v>
                </c:pt>
                <c:pt idx="23">
                  <c:v>194.32933478735006</c:v>
                </c:pt>
                <c:pt idx="24">
                  <c:v>205.67066521264996</c:v>
                </c:pt>
                <c:pt idx="25">
                  <c:v>222.6826608505998</c:v>
                </c:pt>
                <c:pt idx="26">
                  <c:v>225.0817884405671</c:v>
                </c:pt>
                <c:pt idx="27">
                  <c:v>219.19302071973829</c:v>
                </c:pt>
                <c:pt idx="28">
                  <c:v>212.64994547437297</c:v>
                </c:pt>
                <c:pt idx="29">
                  <c:v>209.81461286804804</c:v>
                </c:pt>
                <c:pt idx="30">
                  <c:v>205.45256270447112</c:v>
                </c:pt>
                <c:pt idx="31">
                  <c:v>197.16466739367507</c:v>
                </c:pt>
                <c:pt idx="32">
                  <c:v>195.20174482006544</c:v>
                </c:pt>
                <c:pt idx="33">
                  <c:v>191.27589967284626</c:v>
                </c:pt>
                <c:pt idx="34">
                  <c:v>183.86041439476554</c:v>
                </c:pt>
                <c:pt idx="35">
                  <c:v>172.95528898582336</c:v>
                </c:pt>
                <c:pt idx="36">
                  <c:v>158.7786259541985</c:v>
                </c:pt>
                <c:pt idx="37">
                  <c:v>161.61395856052346</c:v>
                </c:pt>
                <c:pt idx="38">
                  <c:v>162.48636859323884</c:v>
                </c:pt>
                <c:pt idx="39">
                  <c:v>163.79498364231188</c:v>
                </c:pt>
                <c:pt idx="40">
                  <c:v>167.72082878953111</c:v>
                </c:pt>
                <c:pt idx="41">
                  <c:v>172.73718647764451</c:v>
                </c:pt>
                <c:pt idx="42">
                  <c:v>174.26390403489646</c:v>
                </c:pt>
                <c:pt idx="43">
                  <c:v>174.04580152671758</c:v>
                </c:pt>
                <c:pt idx="44">
                  <c:v>175.5725190839695</c:v>
                </c:pt>
                <c:pt idx="45">
                  <c:v>175.5725190839695</c:v>
                </c:pt>
                <c:pt idx="46">
                  <c:v>169.247546346783</c:v>
                </c:pt>
                <c:pt idx="47">
                  <c:v>167.50272628135227</c:v>
                </c:pt>
                <c:pt idx="48">
                  <c:v>168.81134133042534</c:v>
                </c:pt>
                <c:pt idx="49">
                  <c:v>170.1199563794984</c:v>
                </c:pt>
                <c:pt idx="50">
                  <c:v>175.35441657579065</c:v>
                </c:pt>
                <c:pt idx="51">
                  <c:v>175.79062159214831</c:v>
                </c:pt>
                <c:pt idx="52">
                  <c:v>180.5888767720829</c:v>
                </c:pt>
                <c:pt idx="53">
                  <c:v>186.69574700109052</c:v>
                </c:pt>
                <c:pt idx="54">
                  <c:v>189.31297709923666</c:v>
                </c:pt>
                <c:pt idx="55">
                  <c:v>190.83969465648858</c:v>
                </c:pt>
                <c:pt idx="56">
                  <c:v>196.51035986913851</c:v>
                </c:pt>
                <c:pt idx="57">
                  <c:v>203.48964013086152</c:v>
                </c:pt>
                <c:pt idx="58">
                  <c:v>205.23446019629228</c:v>
                </c:pt>
                <c:pt idx="59">
                  <c:v>206.54307524536537</c:v>
                </c:pt>
                <c:pt idx="60">
                  <c:v>215.04907306434026</c:v>
                </c:pt>
                <c:pt idx="61">
                  <c:v>224.20937840785174</c:v>
                </c:pt>
                <c:pt idx="62">
                  <c:v>229.00763358778627</c:v>
                </c:pt>
                <c:pt idx="63">
                  <c:v>229.44383860414396</c:v>
                </c:pt>
                <c:pt idx="64">
                  <c:v>237.29552889858235</c:v>
                </c:pt>
                <c:pt idx="65">
                  <c:v>241.43947655398043</c:v>
                </c:pt>
                <c:pt idx="66">
                  <c:v>244.4929116684842</c:v>
                </c:pt>
                <c:pt idx="67">
                  <c:v>245.80152671755729</c:v>
                </c:pt>
                <c:pt idx="68">
                  <c:v>251.69029443838608</c:v>
                </c:pt>
                <c:pt idx="69">
                  <c:v>257.36095965103601</c:v>
                </c:pt>
                <c:pt idx="70">
                  <c:v>263.03162486368598</c:v>
                </c:pt>
                <c:pt idx="71">
                  <c:v>263.03162486368598</c:v>
                </c:pt>
                <c:pt idx="72">
                  <c:v>270.66521264994549</c:v>
                </c:pt>
                <c:pt idx="73">
                  <c:v>274.37295528898585</c:v>
                </c:pt>
                <c:pt idx="74">
                  <c:v>271.31952017448208</c:v>
                </c:pt>
                <c:pt idx="75">
                  <c:v>268.48418756815704</c:v>
                </c:pt>
                <c:pt idx="76">
                  <c:v>269.35659760087248</c:v>
                </c:pt>
                <c:pt idx="77">
                  <c:v>274.59105779716475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C7-4049-BC34-CC32E904E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568456"/>
        <c:axId val="556570096"/>
      </c:lineChart>
      <c:catAx>
        <c:axId val="556568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55657009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556570096"/>
        <c:scaling>
          <c:orientation val="minMax"/>
          <c:max val="350"/>
          <c:min val="7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55656845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1948609482325349"/>
          <c:y val="0.94739537479074964"/>
          <c:w val="0.58230440609817391"/>
          <c:h val="4.9455018910037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fi-F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fi-FI"/>
              <a:t>Vuosimuutos (%)</a:t>
            </a:r>
          </a:p>
        </c:rich>
      </c:tx>
      <c:layout>
        <c:manualLayout>
          <c:xMode val="edge"/>
          <c:yMode val="edge"/>
          <c:x val="7.6127896881837617E-2"/>
          <c:y val="1.5748031496062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9074660249768684E-2"/>
          <c:y val="7.2724409448818902E-2"/>
          <c:w val="0.91627022842567141"/>
          <c:h val="0.72803298406596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Taul1!$B$6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Taul1!$A$7:$A$18</c:f>
              <c:strCache>
                <c:ptCount val="12"/>
                <c:pt idx="0">
                  <c:v>2017Q1</c:v>
                </c:pt>
                <c:pt idx="1">
                  <c:v>2017Q2</c:v>
                </c:pt>
                <c:pt idx="2">
                  <c:v>2017Q3</c:v>
                </c:pt>
                <c:pt idx="3">
                  <c:v>2017Q4</c:v>
                </c:pt>
                <c:pt idx="4">
                  <c:v>2018Q1</c:v>
                </c:pt>
                <c:pt idx="5">
                  <c:v>2018Q2</c:v>
                </c:pt>
                <c:pt idx="6">
                  <c:v>2018Q3</c:v>
                </c:pt>
                <c:pt idx="7">
                  <c:v>2018Q4</c:v>
                </c:pt>
                <c:pt idx="8">
                  <c:v>2019Q1</c:v>
                </c:pt>
                <c:pt idx="9">
                  <c:v>2019Q2</c:v>
                </c:pt>
                <c:pt idx="10">
                  <c:v>2019Q3</c:v>
                </c:pt>
                <c:pt idx="11">
                  <c:v>2019Q4</c:v>
                </c:pt>
              </c:strCache>
            </c:strRef>
          </c:cat>
          <c:val>
            <c:numRef>
              <c:f>Taul1!$B$7:$B$18</c:f>
              <c:numCache>
                <c:formatCode>General</c:formatCode>
                <c:ptCount val="12"/>
                <c:pt idx="0">
                  <c:v>4.5999999999999996</c:v>
                </c:pt>
                <c:pt idx="1">
                  <c:v>4.7</c:v>
                </c:pt>
                <c:pt idx="2">
                  <c:v>4</c:v>
                </c:pt>
                <c:pt idx="3">
                  <c:v>4.8</c:v>
                </c:pt>
                <c:pt idx="4">
                  <c:v>4.9000000000000004</c:v>
                </c:pt>
                <c:pt idx="5">
                  <c:v>4</c:v>
                </c:pt>
                <c:pt idx="6">
                  <c:v>4.7</c:v>
                </c:pt>
                <c:pt idx="7">
                  <c:v>4.5999999999999996</c:v>
                </c:pt>
                <c:pt idx="8">
                  <c:v>4.0999999999999996</c:v>
                </c:pt>
                <c:pt idx="9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C-4466-B169-3FF68E28CD77}"/>
            </c:ext>
          </c:extLst>
        </c:ser>
        <c:ser>
          <c:idx val="1"/>
          <c:order val="1"/>
          <c:tx>
            <c:strRef>
              <c:f>Taul1!$C$6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Taul1!$A$7:$A$18</c:f>
              <c:strCache>
                <c:ptCount val="12"/>
                <c:pt idx="0">
                  <c:v>2017Q1</c:v>
                </c:pt>
                <c:pt idx="1">
                  <c:v>2017Q2</c:v>
                </c:pt>
                <c:pt idx="2">
                  <c:v>2017Q3</c:v>
                </c:pt>
                <c:pt idx="3">
                  <c:v>2017Q4</c:v>
                </c:pt>
                <c:pt idx="4">
                  <c:v>2018Q1</c:v>
                </c:pt>
                <c:pt idx="5">
                  <c:v>2018Q2</c:v>
                </c:pt>
                <c:pt idx="6">
                  <c:v>2018Q3</c:v>
                </c:pt>
                <c:pt idx="7">
                  <c:v>2018Q4</c:v>
                </c:pt>
                <c:pt idx="8">
                  <c:v>2019Q1</c:v>
                </c:pt>
                <c:pt idx="9">
                  <c:v>2019Q2</c:v>
                </c:pt>
                <c:pt idx="10">
                  <c:v>2019Q3</c:v>
                </c:pt>
                <c:pt idx="11">
                  <c:v>2019Q4</c:v>
                </c:pt>
              </c:strCache>
            </c:strRef>
          </c:cat>
          <c:val>
            <c:numRef>
              <c:f>Taul1!$C$7:$C$18</c:f>
              <c:numCache>
                <c:formatCode>General</c:formatCode>
                <c:ptCount val="12"/>
                <c:pt idx="0">
                  <c:v>2</c:v>
                </c:pt>
                <c:pt idx="1">
                  <c:v>1.7</c:v>
                </c:pt>
                <c:pt idx="2">
                  <c:v>1.5</c:v>
                </c:pt>
                <c:pt idx="3">
                  <c:v>1.2</c:v>
                </c:pt>
                <c:pt idx="4">
                  <c:v>0</c:v>
                </c:pt>
                <c:pt idx="5">
                  <c:v>0.8</c:v>
                </c:pt>
                <c:pt idx="6">
                  <c:v>1</c:v>
                </c:pt>
                <c:pt idx="7">
                  <c:v>1.7</c:v>
                </c:pt>
                <c:pt idx="8">
                  <c:v>1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C-4466-B169-3FF68E28C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7626232"/>
        <c:axId val="893788832"/>
      </c:barChart>
      <c:catAx>
        <c:axId val="717626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89378883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89378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71762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fi-FI" sz="1200"/>
              <a:t>Rakentamisen työlliset,</a:t>
            </a:r>
            <a:r>
              <a:rPr lang="fi-FI" sz="1200" baseline="0"/>
              <a:t> </a:t>
            </a:r>
            <a:r>
              <a:rPr lang="fi-FI" sz="1200"/>
              <a:t>liukuva keskiarvo</a:t>
            </a:r>
          </a:p>
        </c:rich>
      </c:tx>
      <c:layout>
        <c:manualLayout>
          <c:xMode val="edge"/>
          <c:yMode val="edge"/>
          <c:x val="7.7504556997010282E-2"/>
          <c:y val="2.9258054892257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Taul1!$A$18:$A$97</c:f>
              <c:numCache>
                <c:formatCode>m/d/yyyy</c:formatCode>
                <c:ptCount val="80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</c:numCache>
            </c:numRef>
          </c:cat>
          <c:val>
            <c:numRef>
              <c:f>Taul1!$B$18:$B$97</c:f>
              <c:numCache>
                <c:formatCode>General</c:formatCode>
                <c:ptCount val="80"/>
                <c:pt idx="0">
                  <c:v>150300</c:v>
                </c:pt>
                <c:pt idx="1">
                  <c:v>151300</c:v>
                </c:pt>
                <c:pt idx="2">
                  <c:v>149400</c:v>
                </c:pt>
                <c:pt idx="3">
                  <c:v>149000</c:v>
                </c:pt>
                <c:pt idx="4">
                  <c:v>147800</c:v>
                </c:pt>
                <c:pt idx="5">
                  <c:v>145600</c:v>
                </c:pt>
                <c:pt idx="6">
                  <c:v>145400</c:v>
                </c:pt>
                <c:pt idx="7">
                  <c:v>145400</c:v>
                </c:pt>
                <c:pt idx="8">
                  <c:v>145200</c:v>
                </c:pt>
                <c:pt idx="9">
                  <c:v>145900</c:v>
                </c:pt>
                <c:pt idx="10">
                  <c:v>146625</c:v>
                </c:pt>
                <c:pt idx="11">
                  <c:v>147800</c:v>
                </c:pt>
                <c:pt idx="12">
                  <c:v>148850</c:v>
                </c:pt>
                <c:pt idx="13">
                  <c:v>150425</c:v>
                </c:pt>
                <c:pt idx="14">
                  <c:v>150850</c:v>
                </c:pt>
                <c:pt idx="15">
                  <c:v>150800</c:v>
                </c:pt>
                <c:pt idx="16">
                  <c:v>150050</c:v>
                </c:pt>
                <c:pt idx="17">
                  <c:v>148025</c:v>
                </c:pt>
                <c:pt idx="18">
                  <c:v>147975</c:v>
                </c:pt>
                <c:pt idx="19">
                  <c:v>148100</c:v>
                </c:pt>
                <c:pt idx="20">
                  <c:v>149325</c:v>
                </c:pt>
                <c:pt idx="21">
                  <c:v>151450</c:v>
                </c:pt>
                <c:pt idx="22">
                  <c:v>155275</c:v>
                </c:pt>
                <c:pt idx="23">
                  <c:v>156500</c:v>
                </c:pt>
                <c:pt idx="24">
                  <c:v>160250</c:v>
                </c:pt>
                <c:pt idx="25">
                  <c:v>161750</c:v>
                </c:pt>
                <c:pt idx="26">
                  <c:v>162250</c:v>
                </c:pt>
                <c:pt idx="27">
                  <c:v>163750</c:v>
                </c:pt>
                <c:pt idx="28">
                  <c:v>165750</c:v>
                </c:pt>
                <c:pt idx="29">
                  <c:v>167750</c:v>
                </c:pt>
                <c:pt idx="30">
                  <c:v>172000</c:v>
                </c:pt>
                <c:pt idx="31">
                  <c:v>174250</c:v>
                </c:pt>
                <c:pt idx="32">
                  <c:v>179000</c:v>
                </c:pt>
                <c:pt idx="33">
                  <c:v>183250</c:v>
                </c:pt>
                <c:pt idx="34">
                  <c:v>184750</c:v>
                </c:pt>
                <c:pt idx="35">
                  <c:v>186000</c:v>
                </c:pt>
                <c:pt idx="36">
                  <c:v>185500</c:v>
                </c:pt>
                <c:pt idx="37">
                  <c:v>182000</c:v>
                </c:pt>
                <c:pt idx="38">
                  <c:v>177750</c:v>
                </c:pt>
                <c:pt idx="39">
                  <c:v>175000</c:v>
                </c:pt>
                <c:pt idx="40">
                  <c:v>172250</c:v>
                </c:pt>
                <c:pt idx="41">
                  <c:v>171000</c:v>
                </c:pt>
                <c:pt idx="42">
                  <c:v>172000</c:v>
                </c:pt>
                <c:pt idx="43">
                  <c:v>172250</c:v>
                </c:pt>
                <c:pt idx="44">
                  <c:v>172750</c:v>
                </c:pt>
                <c:pt idx="45">
                  <c:v>175000</c:v>
                </c:pt>
                <c:pt idx="46">
                  <c:v>175250</c:v>
                </c:pt>
                <c:pt idx="47">
                  <c:v>176000</c:v>
                </c:pt>
                <c:pt idx="48">
                  <c:v>177000</c:v>
                </c:pt>
                <c:pt idx="49">
                  <c:v>175500</c:v>
                </c:pt>
                <c:pt idx="50">
                  <c:v>175000</c:v>
                </c:pt>
                <c:pt idx="51">
                  <c:v>175250</c:v>
                </c:pt>
                <c:pt idx="52">
                  <c:v>175750</c:v>
                </c:pt>
                <c:pt idx="53">
                  <c:v>176250</c:v>
                </c:pt>
                <c:pt idx="54">
                  <c:v>176500</c:v>
                </c:pt>
                <c:pt idx="55">
                  <c:v>175750</c:v>
                </c:pt>
                <c:pt idx="56">
                  <c:v>174000</c:v>
                </c:pt>
                <c:pt idx="57">
                  <c:v>172500</c:v>
                </c:pt>
                <c:pt idx="58">
                  <c:v>170750</c:v>
                </c:pt>
                <c:pt idx="59">
                  <c:v>168750</c:v>
                </c:pt>
                <c:pt idx="60">
                  <c:v>167750</c:v>
                </c:pt>
                <c:pt idx="61">
                  <c:v>167000</c:v>
                </c:pt>
                <c:pt idx="62">
                  <c:v>167000</c:v>
                </c:pt>
                <c:pt idx="63">
                  <c:v>168500</c:v>
                </c:pt>
                <c:pt idx="64">
                  <c:v>170750</c:v>
                </c:pt>
                <c:pt idx="65">
                  <c:v>174250</c:v>
                </c:pt>
                <c:pt idx="66">
                  <c:v>175750</c:v>
                </c:pt>
                <c:pt idx="67">
                  <c:v>178250</c:v>
                </c:pt>
                <c:pt idx="68">
                  <c:v>180000</c:v>
                </c:pt>
                <c:pt idx="69">
                  <c:v>181750</c:v>
                </c:pt>
                <c:pt idx="70">
                  <c:v>185000</c:v>
                </c:pt>
                <c:pt idx="71">
                  <c:v>187000</c:v>
                </c:pt>
                <c:pt idx="72">
                  <c:v>190500</c:v>
                </c:pt>
                <c:pt idx="73">
                  <c:v>192250</c:v>
                </c:pt>
                <c:pt idx="74">
                  <c:v>195500</c:v>
                </c:pt>
                <c:pt idx="75">
                  <c:v>197750</c:v>
                </c:pt>
                <c:pt idx="76">
                  <c:v>197500</c:v>
                </c:pt>
                <c:pt idx="77">
                  <c:v>198750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70-4BE0-B794-A81C8709C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080256"/>
        <c:axId val="444080584"/>
      </c:lineChart>
      <c:dateAx>
        <c:axId val="44408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444080584"/>
        <c:crosses val="autoZero"/>
        <c:auto val="1"/>
        <c:lblOffset val="100"/>
        <c:baseTimeUnit val="months"/>
        <c:majorUnit val="12"/>
        <c:majorTimeUnit val="months"/>
      </c:dateAx>
      <c:valAx>
        <c:axId val="444080584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44408025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06405947608887E-2"/>
          <c:y val="5.4383743968062448E-2"/>
          <c:w val="0.94559225549941539"/>
          <c:h val="0.794548140498831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numRef>
              <c:f>Taul2!$B$2:$I$2</c:f>
              <c:numCache>
                <c:formatCode>General</c:formatCod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numCache>
            </c:numRef>
          </c:cat>
          <c:val>
            <c:numRef>
              <c:f>Taul2!$B$5:$I$5</c:f>
              <c:numCache>
                <c:formatCode>0</c:formatCode>
                <c:ptCount val="8"/>
                <c:pt idx="0">
                  <c:v>10212</c:v>
                </c:pt>
                <c:pt idx="1">
                  <c:v>7924</c:v>
                </c:pt>
                <c:pt idx="2">
                  <c:v>13558</c:v>
                </c:pt>
                <c:pt idx="3">
                  <c:v>18484</c:v>
                </c:pt>
                <c:pt idx="4">
                  <c:v>24082</c:v>
                </c:pt>
                <c:pt idx="5">
                  <c:v>25678</c:v>
                </c:pt>
                <c:pt idx="6">
                  <c:v>19700</c:v>
                </c:pt>
                <c:pt idx="7">
                  <c:v>12400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A-4483-9043-017D0E96B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337207344"/>
        <c:axId val="337209312"/>
      </c:barChart>
      <c:catAx>
        <c:axId val="33720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7209312"/>
        <c:crosses val="autoZero"/>
        <c:auto val="1"/>
        <c:lblAlgn val="ctr"/>
        <c:lblOffset val="100"/>
        <c:noMultiLvlLbl val="0"/>
      </c:catAx>
      <c:valAx>
        <c:axId val="337209312"/>
        <c:scaling>
          <c:orientation val="minMax"/>
          <c:max val="27500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33720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9123859850883E-2"/>
          <c:y val="3.6429872495446269E-2"/>
          <c:w val="0.86486174910125679"/>
          <c:h val="0.794548140498831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663"/>
            </a:solidFill>
            <a:ln>
              <a:noFill/>
            </a:ln>
            <a:effectLst/>
          </c:spPr>
          <c:invertIfNegative val="0"/>
          <c:cat>
            <c:numRef>
              <c:f>Taul2!$B$2:$I$2</c:f>
              <c:numCache>
                <c:formatCode>General</c:formatCod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numCache>
            </c:numRef>
          </c:cat>
          <c:val>
            <c:numRef>
              <c:f>Taul2!$B$6:$I$6</c:f>
              <c:numCache>
                <c:formatCode>General</c:formatCode>
                <c:ptCount val="8"/>
                <c:pt idx="0">
                  <c:v>6255</c:v>
                </c:pt>
                <c:pt idx="1">
                  <c:v>7380</c:v>
                </c:pt>
                <c:pt idx="2" formatCode="0">
                  <c:v>8536</c:v>
                </c:pt>
                <c:pt idx="3" formatCode="0">
                  <c:v>7900</c:v>
                </c:pt>
                <c:pt idx="4" formatCode="0">
                  <c:v>8600</c:v>
                </c:pt>
                <c:pt idx="5" formatCode="0">
                  <c:v>8600</c:v>
                </c:pt>
                <c:pt idx="6" formatCode="0">
                  <c:v>7500</c:v>
                </c:pt>
                <c:pt idx="7" formatCode="0">
                  <c:v>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A-4BBD-8439-C94362688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337207344"/>
        <c:axId val="337209312"/>
      </c:barChart>
      <c:catAx>
        <c:axId val="33720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7209312"/>
        <c:crosses val="autoZero"/>
        <c:auto val="1"/>
        <c:lblAlgn val="ctr"/>
        <c:lblOffset val="100"/>
        <c:noMultiLvlLbl val="0"/>
      </c:catAx>
      <c:valAx>
        <c:axId val="337209312"/>
        <c:scaling>
          <c:orientation val="minMax"/>
          <c:max val="9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720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9123859850883E-2"/>
          <c:y val="8.7013941007478349E-2"/>
          <c:w val="0.83141752280298231"/>
          <c:h val="0.743964216885910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9400"/>
            </a:solidFill>
            <a:ln>
              <a:noFill/>
            </a:ln>
            <a:effectLst/>
          </c:spPr>
          <c:invertIfNegative val="0"/>
          <c:cat>
            <c:numRef>
              <c:f>Taul2!$B$2:$I$2</c:f>
              <c:numCache>
                <c:formatCode>General</c:formatCod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numCache>
            </c:numRef>
          </c:cat>
          <c:val>
            <c:numRef>
              <c:f>Taul2!$B$8:$I$8</c:f>
              <c:numCache>
                <c:formatCode>0</c:formatCode>
                <c:ptCount val="8"/>
                <c:pt idx="0">
                  <c:v>3198</c:v>
                </c:pt>
                <c:pt idx="1">
                  <c:v>3058</c:v>
                </c:pt>
                <c:pt idx="2">
                  <c:v>3309</c:v>
                </c:pt>
                <c:pt idx="3">
                  <c:v>3373</c:v>
                </c:pt>
                <c:pt idx="4">
                  <c:v>3751</c:v>
                </c:pt>
                <c:pt idx="5">
                  <c:v>3503</c:v>
                </c:pt>
                <c:pt idx="6">
                  <c:v>3300</c:v>
                </c:pt>
                <c:pt idx="7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2-44AD-8F1A-AAD10A660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337207344"/>
        <c:axId val="337209312"/>
      </c:barChart>
      <c:catAx>
        <c:axId val="33720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7209312"/>
        <c:crosses val="autoZero"/>
        <c:auto val="1"/>
        <c:lblAlgn val="ctr"/>
        <c:lblOffset val="100"/>
        <c:noMultiLvlLbl val="0"/>
      </c:catAx>
      <c:valAx>
        <c:axId val="337209312"/>
        <c:scaling>
          <c:orientation val="minMax"/>
          <c:max val="35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33720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9123859850883E-2"/>
          <c:y val="3.6429872495446269E-2"/>
          <c:w val="0.83141752280298231"/>
          <c:h val="0.794548140498831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Taul2!$B$2:$I$2</c:f>
              <c:numCache>
                <c:formatCode>General</c:formatCod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numCache>
            </c:numRef>
          </c:cat>
          <c:val>
            <c:numRef>
              <c:f>Taul2!$B$10:$I$10</c:f>
              <c:numCache>
                <c:formatCode>0</c:formatCode>
                <c:ptCount val="8"/>
                <c:pt idx="0">
                  <c:v>8180</c:v>
                </c:pt>
                <c:pt idx="1">
                  <c:v>6750</c:v>
                </c:pt>
                <c:pt idx="2">
                  <c:v>6492</c:v>
                </c:pt>
                <c:pt idx="3">
                  <c:v>6739</c:v>
                </c:pt>
                <c:pt idx="4">
                  <c:v>7357</c:v>
                </c:pt>
                <c:pt idx="5">
                  <c:v>7179</c:v>
                </c:pt>
                <c:pt idx="6">
                  <c:v>7000</c:v>
                </c:pt>
                <c:pt idx="7">
                  <c:v>6700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3-440C-9FC2-57752ACDD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337207344"/>
        <c:axId val="337209312"/>
      </c:barChart>
      <c:catAx>
        <c:axId val="33720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7209312"/>
        <c:crosses val="autoZero"/>
        <c:auto val="1"/>
        <c:lblAlgn val="ctr"/>
        <c:lblOffset val="100"/>
        <c:noMultiLvlLbl val="0"/>
      </c:catAx>
      <c:valAx>
        <c:axId val="337209312"/>
        <c:scaling>
          <c:orientation val="minMax"/>
          <c:max val="75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33720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7441135322462E-2"/>
          <c:y val="4.3396435292815241E-2"/>
          <c:w val="0.9081063328486999"/>
          <c:h val="0.787581415912355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2C6E2"/>
            </a:solidFill>
            <a:ln>
              <a:noFill/>
            </a:ln>
            <a:effectLst/>
          </c:spPr>
          <c:invertIfNegative val="0"/>
          <c:cat>
            <c:numRef>
              <c:f>Taul2!$B$2:$I$2</c:f>
              <c:numCache>
                <c:formatCode>General</c:formatCod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numCache>
            </c:numRef>
          </c:cat>
          <c:val>
            <c:numRef>
              <c:f>Taul2!$B$12:$I$12</c:f>
              <c:numCache>
                <c:formatCode>0</c:formatCode>
                <c:ptCount val="8"/>
                <c:pt idx="0">
                  <c:v>234</c:v>
                </c:pt>
                <c:pt idx="1">
                  <c:v>225</c:v>
                </c:pt>
                <c:pt idx="2">
                  <c:v>589</c:v>
                </c:pt>
                <c:pt idx="3">
                  <c:v>744</c:v>
                </c:pt>
                <c:pt idx="4">
                  <c:v>566</c:v>
                </c:pt>
                <c:pt idx="5">
                  <c:v>514</c:v>
                </c:pt>
                <c:pt idx="6">
                  <c:v>500</c:v>
                </c:pt>
                <c:pt idx="7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3-443C-87A0-61A6E1B3B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337207344"/>
        <c:axId val="337209312"/>
      </c:barChart>
      <c:catAx>
        <c:axId val="33720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7209312"/>
        <c:crosses val="autoZero"/>
        <c:auto val="1"/>
        <c:lblAlgn val="ctr"/>
        <c:lblOffset val="100"/>
        <c:noMultiLvlLbl val="0"/>
      </c:catAx>
      <c:valAx>
        <c:axId val="3372093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3720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7530603504934E-2"/>
          <c:y val="0.10393589655166653"/>
          <c:w val="0.90413317302283247"/>
          <c:h val="0.72118395436790872"/>
        </c:manualLayout>
      </c:layout>
      <c:lineChart>
        <c:grouping val="standard"/>
        <c:varyColors val="0"/>
        <c:ser>
          <c:idx val="0"/>
          <c:order val="0"/>
          <c:tx>
            <c:strRef>
              <c:f>'7 Nyprod Norden'!$A$4</c:f>
              <c:strCache>
                <c:ptCount val="1"/>
                <c:pt idx="0">
                  <c:v>Finland</c:v>
                </c:pt>
              </c:strCache>
            </c:strRef>
          </c:tx>
          <c:spPr>
            <a:ln w="38100">
              <a:solidFill>
                <a:schemeClr val="bg2"/>
              </a:solidFill>
            </a:ln>
          </c:spPr>
          <c:marker>
            <c:symbol val="none"/>
          </c:marker>
          <c:cat>
            <c:numRef>
              <c:f>'7 Nyprod Norden'!$B$2:$T$2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'7 Nyprod Norden'!$B$4:$T$4</c:f>
              <c:numCache>
                <c:formatCode>0.0</c:formatCode>
                <c:ptCount val="19"/>
                <c:pt idx="0">
                  <c:v>6.6008957531342185</c:v>
                </c:pt>
                <c:pt idx="1">
                  <c:v>5.5030885092901674</c:v>
                </c:pt>
                <c:pt idx="2">
                  <c:v>5.599375371545408</c:v>
                </c:pt>
                <c:pt idx="3">
                  <c:v>6.5003337336093114</c:v>
                </c:pt>
                <c:pt idx="4">
                  <c:v>6.5853659933877084</c:v>
                </c:pt>
                <c:pt idx="5">
                  <c:v>6.6997362802963707</c:v>
                </c:pt>
                <c:pt idx="6">
                  <c:v>6.7476413954638605</c:v>
                </c:pt>
                <c:pt idx="7">
                  <c:v>6.0496362218997364</c:v>
                </c:pt>
                <c:pt idx="8">
                  <c:v>4.3891516722446333</c:v>
                </c:pt>
                <c:pt idx="9">
                  <c:v>4.3879884748497924</c:v>
                </c:pt>
                <c:pt idx="10">
                  <c:v>6.2653527000287985</c:v>
                </c:pt>
                <c:pt idx="11">
                  <c:v>6.1124547259004229</c:v>
                </c:pt>
                <c:pt idx="12">
                  <c:v>5.5358033299954998</c:v>
                </c:pt>
                <c:pt idx="13">
                  <c:v>5.1074336805918623</c:v>
                </c:pt>
                <c:pt idx="14">
                  <c:v>4.5890229328699599</c:v>
                </c:pt>
                <c:pt idx="15">
                  <c:v>5.8123218160890557</c:v>
                </c:pt>
                <c:pt idx="16">
                  <c:v>6.6316609843154017</c:v>
                </c:pt>
                <c:pt idx="17">
                  <c:v>7.9486607426271467</c:v>
                </c:pt>
                <c:pt idx="18">
                  <c:v>8.3668778126156216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97-4A1F-9FAD-D6E250059E18}"/>
            </c:ext>
          </c:extLst>
        </c:ser>
        <c:ser>
          <c:idx val="1"/>
          <c:order val="1"/>
          <c:tx>
            <c:strRef>
              <c:f>'7 Nyprod Norden'!$A$5</c:f>
              <c:strCache>
                <c:ptCount val="1"/>
                <c:pt idx="0">
                  <c:v>Norge</c:v>
                </c:pt>
              </c:strCache>
            </c:strRef>
          </c:tx>
          <c:spPr>
            <a:ln w="38100">
              <a:solidFill>
                <a:srgbClr val="EB690B"/>
              </a:solidFill>
            </a:ln>
          </c:spPr>
          <c:marker>
            <c:symbol val="none"/>
          </c:marker>
          <c:cat>
            <c:numRef>
              <c:f>'7 Nyprod Norden'!$B$2:$T$2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'7 Nyprod Norden'!$B$5:$T$5</c:f>
              <c:numCache>
                <c:formatCode>0.0</c:formatCode>
                <c:ptCount val="19"/>
                <c:pt idx="0">
                  <c:v>5.2293404413874205</c:v>
                </c:pt>
                <c:pt idx="1">
                  <c:v>5.5847991607549492</c:v>
                </c:pt>
                <c:pt idx="2">
                  <c:v>5.0480509426982509</c:v>
                </c:pt>
                <c:pt idx="3">
                  <c:v>5.0632916923086331</c:v>
                </c:pt>
                <c:pt idx="4">
                  <c:v>6.5125132344107488</c:v>
                </c:pt>
                <c:pt idx="5">
                  <c:v>6.8117474627813905</c:v>
                </c:pt>
                <c:pt idx="6">
                  <c:v>7.1166516489380571</c:v>
                </c:pt>
                <c:pt idx="7">
                  <c:v>6.8648566834509461</c:v>
                </c:pt>
                <c:pt idx="8">
                  <c:v>5.40709260526432</c:v>
                </c:pt>
                <c:pt idx="9">
                  <c:v>4.0648808334117232</c:v>
                </c:pt>
                <c:pt idx="10">
                  <c:v>4.2974978177165841</c:v>
                </c:pt>
                <c:pt idx="11">
                  <c:v>5.5627202474192066</c:v>
                </c:pt>
                <c:pt idx="12">
                  <c:v>5.9765108809162042</c:v>
                </c:pt>
                <c:pt idx="13">
                  <c:v>5.960005135978153</c:v>
                </c:pt>
                <c:pt idx="14">
                  <c:v>5.2750763579401614</c:v>
                </c:pt>
                <c:pt idx="15">
                  <c:v>6.0032777232769181</c:v>
                </c:pt>
                <c:pt idx="16">
                  <c:v>6.884902526797072</c:v>
                </c:pt>
                <c:pt idx="17">
                  <c:v>6.6607888520680962</c:v>
                </c:pt>
                <c:pt idx="18">
                  <c:v>5.9355523587851691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97-4A1F-9FAD-D6E250059E18}"/>
            </c:ext>
          </c:extLst>
        </c:ser>
        <c:ser>
          <c:idx val="2"/>
          <c:order val="2"/>
          <c:tx>
            <c:strRef>
              <c:f>'7 Nyprod Norden'!$A$6</c:f>
              <c:strCache>
                <c:ptCount val="1"/>
                <c:pt idx="0">
                  <c:v>Danmark</c:v>
                </c:pt>
              </c:strCache>
            </c:strRef>
          </c:tx>
          <c:spPr>
            <a:ln w="38100">
              <a:solidFill>
                <a:srgbClr val="002663"/>
              </a:solidFill>
            </a:ln>
          </c:spPr>
          <c:marker>
            <c:symbol val="none"/>
          </c:marker>
          <c:cat>
            <c:numRef>
              <c:f>'7 Nyprod Norden'!$B$2:$T$2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'7 Nyprod Norden'!$B$6:$T$6</c:f>
              <c:numCache>
                <c:formatCode>0.0</c:formatCode>
                <c:ptCount val="19"/>
                <c:pt idx="0">
                  <c:v>3.0402608832852391</c:v>
                </c:pt>
                <c:pt idx="1">
                  <c:v>3.8874112996274093</c:v>
                </c:pt>
                <c:pt idx="2">
                  <c:v>4.2474171576260602</c:v>
                </c:pt>
                <c:pt idx="3">
                  <c:v>4.9821773960471614</c:v>
                </c:pt>
                <c:pt idx="4">
                  <c:v>5.2797748459041598</c:v>
                </c:pt>
                <c:pt idx="5">
                  <c:v>6.2660998452498671</c:v>
                </c:pt>
                <c:pt idx="6">
                  <c:v>6.5233067821241599</c:v>
                </c:pt>
                <c:pt idx="7">
                  <c:v>4.6406080874890954</c:v>
                </c:pt>
                <c:pt idx="8">
                  <c:v>3.0814027013938796</c:v>
                </c:pt>
                <c:pt idx="9">
                  <c:v>2.0094898800991121</c:v>
                </c:pt>
                <c:pt idx="10">
                  <c:v>2.8735962916418796</c:v>
                </c:pt>
                <c:pt idx="11">
                  <c:v>3.3568580396508136</c:v>
                </c:pt>
                <c:pt idx="12">
                  <c:v>2.7297903769445337</c:v>
                </c:pt>
                <c:pt idx="13">
                  <c:v>2.0441655626608806</c:v>
                </c:pt>
                <c:pt idx="14">
                  <c:v>3.0436161538169326</c:v>
                </c:pt>
                <c:pt idx="15">
                  <c:v>3.6001570633567717</c:v>
                </c:pt>
                <c:pt idx="16">
                  <c:v>5.0784785403622932</c:v>
                </c:pt>
                <c:pt idx="17">
                  <c:v>4.7139083821842904</c:v>
                </c:pt>
                <c:pt idx="18">
                  <c:v>5.5114628955400375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97-4A1F-9FAD-D6E250059E18}"/>
            </c:ext>
          </c:extLst>
        </c:ser>
        <c:ser>
          <c:idx val="3"/>
          <c:order val="3"/>
          <c:tx>
            <c:strRef>
              <c:f>'7 Nyprod Norden'!$A$7</c:f>
              <c:strCache>
                <c:ptCount val="1"/>
                <c:pt idx="0">
                  <c:v>Sverige</c:v>
                </c:pt>
              </c:strCache>
            </c:strRef>
          </c:tx>
          <c:spPr>
            <a:ln w="38100">
              <a:solidFill>
                <a:srgbClr val="FFED00"/>
              </a:solidFill>
            </a:ln>
          </c:spPr>
          <c:marker>
            <c:symbol val="none"/>
          </c:marker>
          <c:cat>
            <c:numRef>
              <c:f>'7 Nyprod Norden'!$B$2:$T$2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'7 Nyprod Norden'!$B$7:$T$7</c:f>
              <c:numCache>
                <c:formatCode>0.0</c:formatCode>
                <c:ptCount val="19"/>
                <c:pt idx="0">
                  <c:v>1.8938865167618468</c:v>
                </c:pt>
                <c:pt idx="1">
                  <c:v>2.1776541991539466</c:v>
                </c:pt>
                <c:pt idx="2">
                  <c:v>2.1307965248700675</c:v>
                </c:pt>
                <c:pt idx="3">
                  <c:v>2.4568639444186342</c:v>
                </c:pt>
                <c:pt idx="4">
                  <c:v>2.9513802799311648</c:v>
                </c:pt>
                <c:pt idx="5">
                  <c:v>3.5132483737396867</c:v>
                </c:pt>
                <c:pt idx="6">
                  <c:v>4.9668301903479737</c:v>
                </c:pt>
                <c:pt idx="7">
                  <c:v>3.0014395192295442</c:v>
                </c:pt>
                <c:pt idx="8">
                  <c:v>2.290860530617532</c:v>
                </c:pt>
                <c:pt idx="9">
                  <c:v>1.9225576890424061</c:v>
                </c:pt>
                <c:pt idx="10">
                  <c:v>2.9263231009912305</c:v>
                </c:pt>
                <c:pt idx="11">
                  <c:v>2.816135014191401</c:v>
                </c:pt>
                <c:pt idx="12">
                  <c:v>2.2308747073664388</c:v>
                </c:pt>
                <c:pt idx="13">
                  <c:v>3.1620974645158295</c:v>
                </c:pt>
                <c:pt idx="14">
                  <c:v>3.7795894373396681</c:v>
                </c:pt>
                <c:pt idx="15">
                  <c:v>4.8837597173977061</c:v>
                </c:pt>
                <c:pt idx="16">
                  <c:v>6.1148638745199797</c:v>
                </c:pt>
                <c:pt idx="17">
                  <c:v>6.3136830127184709</c:v>
                </c:pt>
                <c:pt idx="18">
                  <c:v>5.1078255183068535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97-4A1F-9FAD-D6E250059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896576"/>
        <c:axId val="119896968"/>
      </c:lineChart>
      <c:catAx>
        <c:axId val="11989657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 rot="-5400000" vert="horz"/>
          <a:lstStyle/>
          <a:p>
            <a:pPr algn="ctr"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pPr>
            <a:endParaRPr lang="fi-FI"/>
          </a:p>
        </c:txPr>
        <c:crossAx val="119896968"/>
        <c:crosses val="autoZero"/>
        <c:auto val="0"/>
        <c:lblAlgn val="ctr"/>
        <c:lblOffset val="1"/>
        <c:tickLblSkip val="1"/>
        <c:noMultiLvlLbl val="0"/>
      </c:catAx>
      <c:valAx>
        <c:axId val="119896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fi-FI"/>
          </a:p>
        </c:txPr>
        <c:crossAx val="119896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 algn="ctr">
        <a:defRPr lang="fi-FI" sz="105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80714857023502E-2"/>
          <c:y val="2.7276573325520671E-2"/>
          <c:w val="0.93259730144521313"/>
          <c:h val="0.794548140498831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663"/>
            </a:solidFill>
            <a:ln>
              <a:noFill/>
            </a:ln>
            <a:effectLst/>
          </c:spPr>
          <c:invertIfNegative val="0"/>
          <c:cat>
            <c:numRef>
              <c:f>Taul2!$B$2:$I$2</c:f>
              <c:numCache>
                <c:formatCode>General</c:formatCod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numCache>
            </c:numRef>
          </c:cat>
          <c:val>
            <c:numRef>
              <c:f>Taul2!$B$14:$I$14</c:f>
              <c:numCache>
                <c:formatCode>0</c:formatCode>
                <c:ptCount val="8"/>
                <c:pt idx="0">
                  <c:v>28079</c:v>
                </c:pt>
                <c:pt idx="1">
                  <c:v>25337</c:v>
                </c:pt>
                <c:pt idx="2">
                  <c:v>32484</c:v>
                </c:pt>
                <c:pt idx="3">
                  <c:v>37240</c:v>
                </c:pt>
                <c:pt idx="4">
                  <c:v>44419</c:v>
                </c:pt>
                <c:pt idx="5">
                  <c:v>45508</c:v>
                </c:pt>
                <c:pt idx="6">
                  <c:v>38000</c:v>
                </c:pt>
                <c:pt idx="7">
                  <c:v>31400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F-4339-94C5-03E6AC452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337207344"/>
        <c:axId val="337209312"/>
      </c:barChart>
      <c:catAx>
        <c:axId val="33720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7209312"/>
        <c:crosses val="autoZero"/>
        <c:auto val="1"/>
        <c:lblAlgn val="ctr"/>
        <c:lblOffset val="100"/>
        <c:noMultiLvlLbl val="0"/>
      </c:catAx>
      <c:valAx>
        <c:axId val="3372093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3720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92671792247839E-2"/>
          <c:y val="0.16878052086731923"/>
          <c:w val="0.86957496177561699"/>
          <c:h val="0.6776438239286922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B0C700"/>
            </a:solidFill>
            <a:ln>
              <a:noFill/>
            </a:ln>
            <a:effectLst/>
          </c:spPr>
          <c:invertIfNegative val="0"/>
          <c:cat>
            <c:numRef>
              <c:f>Taul1!$A$16:$A$20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Taul1!$B$16:$B$20</c:f>
              <c:numCache>
                <c:formatCode>General</c:formatCode>
                <c:ptCount val="5"/>
                <c:pt idx="0">
                  <c:v>3.4</c:v>
                </c:pt>
                <c:pt idx="1">
                  <c:v>2.5</c:v>
                </c:pt>
                <c:pt idx="2">
                  <c:v>0.5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A-4DEE-8971-F50E2D864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838080200"/>
        <c:axId val="838071672"/>
      </c:barChart>
      <c:catAx>
        <c:axId val="83808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8071672"/>
        <c:crosses val="autoZero"/>
        <c:auto val="1"/>
        <c:lblAlgn val="ctr"/>
        <c:lblOffset val="100"/>
        <c:noMultiLvlLbl val="0"/>
      </c:catAx>
      <c:valAx>
        <c:axId val="838071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808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36793936292895E-2"/>
          <c:y val="0.17736889683402232"/>
          <c:w val="0.81587053427145917"/>
          <c:h val="0.610258194265284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29400"/>
            </a:solidFill>
            <a:ln>
              <a:noFill/>
            </a:ln>
            <a:effectLst/>
          </c:spPr>
          <c:invertIfNegative val="0"/>
          <c:cat>
            <c:numRef>
              <c:f>Taul1!$A$31:$A$35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Taul1!$B$31:$B$35</c:f>
              <c:numCache>
                <c:formatCode>General</c:formatCode>
                <c:ptCount val="5"/>
                <c:pt idx="0">
                  <c:v>9.3000000000000007</c:v>
                </c:pt>
                <c:pt idx="1">
                  <c:v>1.1000000000000001</c:v>
                </c:pt>
                <c:pt idx="2" formatCode="0.0">
                  <c:v>-3.4</c:v>
                </c:pt>
                <c:pt idx="3">
                  <c:v>-1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A-4473-9BA6-821BD0244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838080200"/>
        <c:axId val="838071672"/>
      </c:barChart>
      <c:catAx>
        <c:axId val="83808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8071672"/>
        <c:crosses val="autoZero"/>
        <c:auto val="1"/>
        <c:lblAlgn val="ctr"/>
        <c:lblOffset val="100"/>
        <c:noMultiLvlLbl val="0"/>
      </c:catAx>
      <c:valAx>
        <c:axId val="838071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808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87386100945147E-2"/>
          <c:y val="4.0279227019432345E-2"/>
          <c:w val="0.82562522779810976"/>
          <c:h val="0.7634768901899466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numRef>
              <c:f>Taul1!$A$2:$A$6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Taul1!$B$2:$B$6</c:f>
              <c:numCache>
                <c:formatCode>General</c:formatCode>
                <c:ptCount val="5"/>
                <c:pt idx="0">
                  <c:v>17.2</c:v>
                </c:pt>
                <c:pt idx="1">
                  <c:v>9.3000000000000007</c:v>
                </c:pt>
                <c:pt idx="2">
                  <c:v>9.1999999999999993</c:v>
                </c:pt>
                <c:pt idx="3">
                  <c:v>-5</c:v>
                </c:pt>
                <c:pt idx="4">
                  <c:v>-18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5-4F22-9518-6C1BD40C7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838080200"/>
        <c:axId val="838071672"/>
      </c:barChart>
      <c:catAx>
        <c:axId val="83808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8071672"/>
        <c:crosses val="autoZero"/>
        <c:auto val="1"/>
        <c:lblAlgn val="ctr"/>
        <c:lblOffset val="100"/>
        <c:noMultiLvlLbl val="0"/>
      </c:catAx>
      <c:valAx>
        <c:axId val="838071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808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08834024825417E-2"/>
          <c:y val="8.330668465695848E-2"/>
          <c:w val="0.80918233195034917"/>
          <c:h val="0.7524578707387513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663"/>
            </a:solidFill>
            <a:ln>
              <a:noFill/>
            </a:ln>
            <a:effectLst/>
          </c:spPr>
          <c:invertIfNegative val="0"/>
          <c:cat>
            <c:numRef>
              <c:f>Taul1!$A$23:$A$27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Taul1!$B$23:$B$27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7.4</c:v>
                </c:pt>
                <c:pt idx="2">
                  <c:v>6.5</c:v>
                </c:pt>
                <c:pt idx="3">
                  <c:v>-1</c:v>
                </c:pt>
                <c:pt idx="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A-4EB5-B1D3-09410AD70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838080200"/>
        <c:axId val="838071672"/>
      </c:barChart>
      <c:catAx>
        <c:axId val="83808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8071672"/>
        <c:crosses val="autoZero"/>
        <c:auto val="1"/>
        <c:lblAlgn val="ctr"/>
        <c:lblOffset val="100"/>
        <c:noMultiLvlLbl val="0"/>
      </c:catAx>
      <c:valAx>
        <c:axId val="838071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808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fi-FI" sz="1200"/>
              <a:t>Asuntoaloitukset</a:t>
            </a:r>
            <a:r>
              <a:rPr lang="fi-FI" sz="1200" baseline="0"/>
              <a:t> (</a:t>
            </a:r>
            <a:r>
              <a:rPr lang="fi-FI" sz="1200"/>
              <a:t>vuosisumma)</a:t>
            </a:r>
          </a:p>
        </c:rich>
      </c:tx>
      <c:layout>
        <c:manualLayout>
          <c:xMode val="edge"/>
          <c:yMode val="edge"/>
          <c:x val="0.10307398782145893"/>
          <c:y val="4.2296363603403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3296297712657655E-2"/>
          <c:y val="0.10836915929703228"/>
          <c:w val="0.87301112403911418"/>
          <c:h val="0.7318203140850551"/>
        </c:manualLayout>
      </c:layout>
      <c:lineChart>
        <c:grouping val="standard"/>
        <c:varyColors val="0"/>
        <c:ser>
          <c:idx val="0"/>
          <c:order val="0"/>
          <c:tx>
            <c:strRef>
              <c:f>pm!$G$182</c:f>
              <c:strCache>
                <c:ptCount val="1"/>
                <c:pt idx="0">
                  <c:v>Suomi</c:v>
                </c:pt>
              </c:strCache>
            </c:strRef>
          </c:tx>
          <c:spPr>
            <a:ln w="38100" cap="rnd">
              <a:solidFill>
                <a:srgbClr val="52C6E2"/>
              </a:solidFill>
              <a:round/>
            </a:ln>
            <a:effectLst/>
          </c:spPr>
          <c:marker>
            <c:symbol val="none"/>
          </c:marker>
          <c:cat>
            <c:numRef>
              <c:f>pm!$A$267:$A$446</c:f>
              <c:numCache>
                <c:formatCode>m/d/yyyy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</c:numCache>
            </c:numRef>
          </c:cat>
          <c:val>
            <c:numRef>
              <c:f>pm!$G$267:$G$446</c:f>
              <c:numCache>
                <c:formatCode>General</c:formatCode>
                <c:ptCount val="180"/>
                <c:pt idx="0">
                  <c:v>34646</c:v>
                </c:pt>
                <c:pt idx="1">
                  <c:v>34705</c:v>
                </c:pt>
                <c:pt idx="2">
                  <c:v>34062</c:v>
                </c:pt>
                <c:pt idx="3">
                  <c:v>33999</c:v>
                </c:pt>
                <c:pt idx="4">
                  <c:v>34947</c:v>
                </c:pt>
                <c:pt idx="5">
                  <c:v>35382</c:v>
                </c:pt>
                <c:pt idx="6">
                  <c:v>35246</c:v>
                </c:pt>
                <c:pt idx="7">
                  <c:v>35410</c:v>
                </c:pt>
                <c:pt idx="8">
                  <c:v>35577</c:v>
                </c:pt>
                <c:pt idx="9">
                  <c:v>36145</c:v>
                </c:pt>
                <c:pt idx="10">
                  <c:v>36114</c:v>
                </c:pt>
                <c:pt idx="11">
                  <c:v>35732</c:v>
                </c:pt>
                <c:pt idx="12">
                  <c:v>36173</c:v>
                </c:pt>
                <c:pt idx="13">
                  <c:v>35775</c:v>
                </c:pt>
                <c:pt idx="14">
                  <c:v>36568</c:v>
                </c:pt>
                <c:pt idx="15">
                  <c:v>36338</c:v>
                </c:pt>
                <c:pt idx="16">
                  <c:v>36334</c:v>
                </c:pt>
                <c:pt idx="17">
                  <c:v>36127</c:v>
                </c:pt>
                <c:pt idx="18">
                  <c:v>35955</c:v>
                </c:pt>
                <c:pt idx="19">
                  <c:v>36590</c:v>
                </c:pt>
                <c:pt idx="20">
                  <c:v>36648</c:v>
                </c:pt>
                <c:pt idx="21">
                  <c:v>36522</c:v>
                </c:pt>
                <c:pt idx="22">
                  <c:v>36264</c:v>
                </c:pt>
                <c:pt idx="23">
                  <c:v>36204</c:v>
                </c:pt>
                <c:pt idx="24">
                  <c:v>35773</c:v>
                </c:pt>
                <c:pt idx="25">
                  <c:v>35596</c:v>
                </c:pt>
                <c:pt idx="26">
                  <c:v>35428</c:v>
                </c:pt>
                <c:pt idx="27">
                  <c:v>35675</c:v>
                </c:pt>
                <c:pt idx="28">
                  <c:v>34443</c:v>
                </c:pt>
                <c:pt idx="29">
                  <c:v>34161</c:v>
                </c:pt>
                <c:pt idx="30">
                  <c:v>34214</c:v>
                </c:pt>
                <c:pt idx="31">
                  <c:v>33929</c:v>
                </c:pt>
                <c:pt idx="32">
                  <c:v>33759</c:v>
                </c:pt>
                <c:pt idx="33">
                  <c:v>33469</c:v>
                </c:pt>
                <c:pt idx="34">
                  <c:v>33200</c:v>
                </c:pt>
                <c:pt idx="35">
                  <c:v>32962</c:v>
                </c:pt>
                <c:pt idx="36">
                  <c:v>33466</c:v>
                </c:pt>
                <c:pt idx="37">
                  <c:v>33539</c:v>
                </c:pt>
                <c:pt idx="38">
                  <c:v>32553</c:v>
                </c:pt>
                <c:pt idx="39">
                  <c:v>31813</c:v>
                </c:pt>
                <c:pt idx="40">
                  <c:v>30762</c:v>
                </c:pt>
                <c:pt idx="41">
                  <c:v>29724</c:v>
                </c:pt>
                <c:pt idx="42">
                  <c:v>28986</c:v>
                </c:pt>
                <c:pt idx="43">
                  <c:v>27491</c:v>
                </c:pt>
                <c:pt idx="44">
                  <c:v>26859</c:v>
                </c:pt>
                <c:pt idx="45">
                  <c:v>25774</c:v>
                </c:pt>
                <c:pt idx="46">
                  <c:v>24672</c:v>
                </c:pt>
                <c:pt idx="47">
                  <c:v>24040</c:v>
                </c:pt>
                <c:pt idx="48">
                  <c:v>22957</c:v>
                </c:pt>
                <c:pt idx="49">
                  <c:v>22428</c:v>
                </c:pt>
                <c:pt idx="50">
                  <c:v>21943</c:v>
                </c:pt>
                <c:pt idx="51">
                  <c:v>21077</c:v>
                </c:pt>
                <c:pt idx="52">
                  <c:v>20028</c:v>
                </c:pt>
                <c:pt idx="53">
                  <c:v>19766</c:v>
                </c:pt>
                <c:pt idx="54">
                  <c:v>19758</c:v>
                </c:pt>
                <c:pt idx="55">
                  <c:v>19643</c:v>
                </c:pt>
                <c:pt idx="56">
                  <c:v>19869</c:v>
                </c:pt>
                <c:pt idx="57">
                  <c:v>20562</c:v>
                </c:pt>
                <c:pt idx="58">
                  <c:v>22555</c:v>
                </c:pt>
                <c:pt idx="59">
                  <c:v>24114</c:v>
                </c:pt>
                <c:pt idx="60">
                  <c:v>24908</c:v>
                </c:pt>
                <c:pt idx="61">
                  <c:v>26007</c:v>
                </c:pt>
                <c:pt idx="62">
                  <c:v>26729</c:v>
                </c:pt>
                <c:pt idx="63">
                  <c:v>28603</c:v>
                </c:pt>
                <c:pt idx="64">
                  <c:v>30244</c:v>
                </c:pt>
                <c:pt idx="65">
                  <c:v>31386</c:v>
                </c:pt>
                <c:pt idx="66">
                  <c:v>31806</c:v>
                </c:pt>
                <c:pt idx="67">
                  <c:v>33094</c:v>
                </c:pt>
                <c:pt idx="68">
                  <c:v>34163</c:v>
                </c:pt>
                <c:pt idx="69">
                  <c:v>35447</c:v>
                </c:pt>
                <c:pt idx="70">
                  <c:v>34912</c:v>
                </c:pt>
                <c:pt idx="71">
                  <c:v>34578</c:v>
                </c:pt>
                <c:pt idx="72">
                  <c:v>34298</c:v>
                </c:pt>
                <c:pt idx="73">
                  <c:v>33852</c:v>
                </c:pt>
                <c:pt idx="74">
                  <c:v>34676</c:v>
                </c:pt>
                <c:pt idx="75">
                  <c:v>34311</c:v>
                </c:pt>
                <c:pt idx="76">
                  <c:v>35764</c:v>
                </c:pt>
                <c:pt idx="77">
                  <c:v>35440</c:v>
                </c:pt>
                <c:pt idx="78">
                  <c:v>35365</c:v>
                </c:pt>
                <c:pt idx="79">
                  <c:v>35336</c:v>
                </c:pt>
                <c:pt idx="80">
                  <c:v>34718</c:v>
                </c:pt>
                <c:pt idx="81">
                  <c:v>34074</c:v>
                </c:pt>
                <c:pt idx="82">
                  <c:v>34001</c:v>
                </c:pt>
                <c:pt idx="83">
                  <c:v>33703</c:v>
                </c:pt>
                <c:pt idx="84">
                  <c:v>33569</c:v>
                </c:pt>
                <c:pt idx="85">
                  <c:v>33581</c:v>
                </c:pt>
                <c:pt idx="86">
                  <c:v>33077</c:v>
                </c:pt>
                <c:pt idx="87">
                  <c:v>33290</c:v>
                </c:pt>
                <c:pt idx="88">
                  <c:v>32362</c:v>
                </c:pt>
                <c:pt idx="89">
                  <c:v>32555</c:v>
                </c:pt>
                <c:pt idx="90">
                  <c:v>32574</c:v>
                </c:pt>
                <c:pt idx="91">
                  <c:v>32248</c:v>
                </c:pt>
                <c:pt idx="92">
                  <c:v>31882</c:v>
                </c:pt>
                <c:pt idx="93">
                  <c:v>31452</c:v>
                </c:pt>
                <c:pt idx="94">
                  <c:v>31412</c:v>
                </c:pt>
                <c:pt idx="95">
                  <c:v>31044</c:v>
                </c:pt>
                <c:pt idx="96">
                  <c:v>31523</c:v>
                </c:pt>
                <c:pt idx="97">
                  <c:v>31540</c:v>
                </c:pt>
                <c:pt idx="98">
                  <c:v>31893</c:v>
                </c:pt>
                <c:pt idx="99">
                  <c:v>31081</c:v>
                </c:pt>
                <c:pt idx="100">
                  <c:v>30804</c:v>
                </c:pt>
                <c:pt idx="101">
                  <c:v>30254</c:v>
                </c:pt>
                <c:pt idx="102">
                  <c:v>30048</c:v>
                </c:pt>
                <c:pt idx="103">
                  <c:v>29030</c:v>
                </c:pt>
                <c:pt idx="104">
                  <c:v>28796</c:v>
                </c:pt>
                <c:pt idx="105">
                  <c:v>28749</c:v>
                </c:pt>
                <c:pt idx="106">
                  <c:v>28073</c:v>
                </c:pt>
                <c:pt idx="107">
                  <c:v>28078</c:v>
                </c:pt>
                <c:pt idx="108">
                  <c:v>27596</c:v>
                </c:pt>
                <c:pt idx="109">
                  <c:v>27847</c:v>
                </c:pt>
                <c:pt idx="110">
                  <c:v>27317</c:v>
                </c:pt>
                <c:pt idx="111">
                  <c:v>27627</c:v>
                </c:pt>
                <c:pt idx="112">
                  <c:v>26523</c:v>
                </c:pt>
                <c:pt idx="113">
                  <c:v>26212</c:v>
                </c:pt>
                <c:pt idx="114">
                  <c:v>26015</c:v>
                </c:pt>
                <c:pt idx="115">
                  <c:v>25842</c:v>
                </c:pt>
                <c:pt idx="116">
                  <c:v>25614</c:v>
                </c:pt>
                <c:pt idx="117">
                  <c:v>25547</c:v>
                </c:pt>
                <c:pt idx="118">
                  <c:v>25533</c:v>
                </c:pt>
                <c:pt idx="119">
                  <c:v>25337</c:v>
                </c:pt>
                <c:pt idx="120">
                  <c:v>25522</c:v>
                </c:pt>
                <c:pt idx="121">
                  <c:v>25335</c:v>
                </c:pt>
                <c:pt idx="122">
                  <c:v>26219</c:v>
                </c:pt>
                <c:pt idx="123">
                  <c:v>25566</c:v>
                </c:pt>
                <c:pt idx="124">
                  <c:v>26197</c:v>
                </c:pt>
                <c:pt idx="125">
                  <c:v>27031</c:v>
                </c:pt>
                <c:pt idx="126">
                  <c:v>26900</c:v>
                </c:pt>
                <c:pt idx="127">
                  <c:v>28011</c:v>
                </c:pt>
                <c:pt idx="128">
                  <c:v>28965</c:v>
                </c:pt>
                <c:pt idx="129">
                  <c:v>29832</c:v>
                </c:pt>
                <c:pt idx="130">
                  <c:v>31151</c:v>
                </c:pt>
                <c:pt idx="131">
                  <c:v>32487</c:v>
                </c:pt>
                <c:pt idx="132">
                  <c:v>32539</c:v>
                </c:pt>
                <c:pt idx="133">
                  <c:v>33516</c:v>
                </c:pt>
                <c:pt idx="134">
                  <c:v>33637</c:v>
                </c:pt>
                <c:pt idx="135">
                  <c:v>34672</c:v>
                </c:pt>
                <c:pt idx="136">
                  <c:v>34778</c:v>
                </c:pt>
                <c:pt idx="137">
                  <c:v>34841</c:v>
                </c:pt>
                <c:pt idx="138">
                  <c:v>35700</c:v>
                </c:pt>
                <c:pt idx="139">
                  <c:v>36335</c:v>
                </c:pt>
                <c:pt idx="140">
                  <c:v>36497</c:v>
                </c:pt>
                <c:pt idx="141">
                  <c:v>36902</c:v>
                </c:pt>
                <c:pt idx="142">
                  <c:v>36889</c:v>
                </c:pt>
                <c:pt idx="143">
                  <c:v>37241</c:v>
                </c:pt>
                <c:pt idx="144">
                  <c:v>37840</c:v>
                </c:pt>
                <c:pt idx="145">
                  <c:v>38099</c:v>
                </c:pt>
                <c:pt idx="146">
                  <c:v>38864</c:v>
                </c:pt>
                <c:pt idx="147">
                  <c:v>39361</c:v>
                </c:pt>
                <c:pt idx="148">
                  <c:v>40482</c:v>
                </c:pt>
                <c:pt idx="149">
                  <c:v>40946</c:v>
                </c:pt>
                <c:pt idx="150">
                  <c:v>40660</c:v>
                </c:pt>
                <c:pt idx="151">
                  <c:v>42122</c:v>
                </c:pt>
                <c:pt idx="152">
                  <c:v>43113</c:v>
                </c:pt>
                <c:pt idx="153">
                  <c:v>43013</c:v>
                </c:pt>
                <c:pt idx="154">
                  <c:v>44128</c:v>
                </c:pt>
                <c:pt idx="155">
                  <c:v>44374</c:v>
                </c:pt>
                <c:pt idx="156">
                  <c:v>45345</c:v>
                </c:pt>
                <c:pt idx="157">
                  <c:v>45588</c:v>
                </c:pt>
                <c:pt idx="158">
                  <c:v>44945</c:v>
                </c:pt>
                <c:pt idx="159">
                  <c:v>45559</c:v>
                </c:pt>
                <c:pt idx="160">
                  <c:v>46429</c:v>
                </c:pt>
                <c:pt idx="161">
                  <c:v>47235</c:v>
                </c:pt>
                <c:pt idx="162">
                  <c:v>47157</c:v>
                </c:pt>
                <c:pt idx="163">
                  <c:v>46906</c:v>
                </c:pt>
                <c:pt idx="164">
                  <c:v>47039</c:v>
                </c:pt>
                <c:pt idx="165">
                  <c:v>47795</c:v>
                </c:pt>
                <c:pt idx="166">
                  <c:v>46136</c:v>
                </c:pt>
                <c:pt idx="167">
                  <c:v>45561</c:v>
                </c:pt>
                <c:pt idx="168">
                  <c:v>44714</c:v>
                </c:pt>
                <c:pt idx="169">
                  <c:v>43870</c:v>
                </c:pt>
                <c:pt idx="170">
                  <c:v>44273</c:v>
                </c:pt>
                <c:pt idx="171">
                  <c:v>43115</c:v>
                </c:pt>
                <c:pt idx="172">
                  <c:v>42185</c:v>
                </c:pt>
                <c:pt idx="173">
                  <c:v>42548</c:v>
                </c:pt>
                <c:pt idx="174">
                  <c:v>43556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BD-444C-B061-5836E36069CB}"/>
            </c:ext>
          </c:extLst>
        </c:ser>
        <c:ser>
          <c:idx val="1"/>
          <c:order val="1"/>
          <c:tx>
            <c:strRef>
              <c:f>pm!$H$182</c:f>
              <c:strCache>
                <c:ptCount val="1"/>
                <c:pt idx="0">
                  <c:v>Ruotsi</c:v>
                </c:pt>
              </c:strCache>
            </c:strRef>
          </c:tx>
          <c:spPr>
            <a:ln w="38100" cap="rnd">
              <a:solidFill>
                <a:srgbClr val="FFED00"/>
              </a:solidFill>
              <a:round/>
            </a:ln>
            <a:effectLst/>
          </c:spPr>
          <c:marker>
            <c:symbol val="none"/>
          </c:marker>
          <c:cat>
            <c:numRef>
              <c:f>pm!$A$267:$A$446</c:f>
              <c:numCache>
                <c:formatCode>m/d/yyyy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</c:numCache>
            </c:numRef>
          </c:cat>
          <c:val>
            <c:numRef>
              <c:f>pm!$H$267:$H$446</c:f>
              <c:numCache>
                <c:formatCode>General</c:formatCode>
                <c:ptCount val="180"/>
                <c:pt idx="0">
                  <c:v>27866.666666666672</c:v>
                </c:pt>
                <c:pt idx="1">
                  <c:v>28283.333333333343</c:v>
                </c:pt>
                <c:pt idx="2">
                  <c:v>28700.000000000015</c:v>
                </c:pt>
                <c:pt idx="3">
                  <c:v>29066.666666666686</c:v>
                </c:pt>
                <c:pt idx="4">
                  <c:v>29433.333333333354</c:v>
                </c:pt>
                <c:pt idx="5">
                  <c:v>29800.000000000022</c:v>
                </c:pt>
                <c:pt idx="6">
                  <c:v>30083.33333333335</c:v>
                </c:pt>
                <c:pt idx="7">
                  <c:v>30366.666666666679</c:v>
                </c:pt>
                <c:pt idx="8">
                  <c:v>30650.000000000007</c:v>
                </c:pt>
                <c:pt idx="9">
                  <c:v>31083.333333333336</c:v>
                </c:pt>
                <c:pt idx="10">
                  <c:v>31516.666666666664</c:v>
                </c:pt>
                <c:pt idx="11">
                  <c:v>31949.999999999996</c:v>
                </c:pt>
                <c:pt idx="12">
                  <c:v>32099.999999999996</c:v>
                </c:pt>
                <c:pt idx="13">
                  <c:v>32250</c:v>
                </c:pt>
                <c:pt idx="14">
                  <c:v>32400</c:v>
                </c:pt>
                <c:pt idx="15">
                  <c:v>32600.000000000004</c:v>
                </c:pt>
                <c:pt idx="16">
                  <c:v>32800</c:v>
                </c:pt>
                <c:pt idx="17">
                  <c:v>33000</c:v>
                </c:pt>
                <c:pt idx="18">
                  <c:v>33750</c:v>
                </c:pt>
                <c:pt idx="19">
                  <c:v>34500</c:v>
                </c:pt>
                <c:pt idx="20">
                  <c:v>35250</c:v>
                </c:pt>
                <c:pt idx="21">
                  <c:v>38716.666666666672</c:v>
                </c:pt>
                <c:pt idx="22">
                  <c:v>42183.333333333343</c:v>
                </c:pt>
                <c:pt idx="23">
                  <c:v>45650.000000000015</c:v>
                </c:pt>
                <c:pt idx="24">
                  <c:v>45266.666666666672</c:v>
                </c:pt>
                <c:pt idx="25">
                  <c:v>44883.333333333328</c:v>
                </c:pt>
                <c:pt idx="26">
                  <c:v>44499.999999999985</c:v>
                </c:pt>
                <c:pt idx="27">
                  <c:v>43549.999999999985</c:v>
                </c:pt>
                <c:pt idx="28">
                  <c:v>42599.999999999985</c:v>
                </c:pt>
                <c:pt idx="29">
                  <c:v>41649.999999999985</c:v>
                </c:pt>
                <c:pt idx="30">
                  <c:v>41066.666666666657</c:v>
                </c:pt>
                <c:pt idx="31">
                  <c:v>40483.333333333328</c:v>
                </c:pt>
                <c:pt idx="32">
                  <c:v>39900</c:v>
                </c:pt>
                <c:pt idx="33">
                  <c:v>35900</c:v>
                </c:pt>
                <c:pt idx="34">
                  <c:v>31900.000000000007</c:v>
                </c:pt>
                <c:pt idx="35">
                  <c:v>27900</c:v>
                </c:pt>
                <c:pt idx="36">
                  <c:v>27683.333333333343</c:v>
                </c:pt>
                <c:pt idx="37">
                  <c:v>27466.666666666682</c:v>
                </c:pt>
                <c:pt idx="38">
                  <c:v>27250.000000000022</c:v>
                </c:pt>
                <c:pt idx="39">
                  <c:v>27000.000000000022</c:v>
                </c:pt>
                <c:pt idx="40">
                  <c:v>26750.000000000022</c:v>
                </c:pt>
                <c:pt idx="41">
                  <c:v>26500.000000000025</c:v>
                </c:pt>
                <c:pt idx="42">
                  <c:v>25500.000000000022</c:v>
                </c:pt>
                <c:pt idx="43">
                  <c:v>24500.000000000022</c:v>
                </c:pt>
                <c:pt idx="44">
                  <c:v>23500.000000000022</c:v>
                </c:pt>
                <c:pt idx="45">
                  <c:v>22816.666666666693</c:v>
                </c:pt>
                <c:pt idx="46">
                  <c:v>22133.333333333365</c:v>
                </c:pt>
                <c:pt idx="47">
                  <c:v>21450.000000000033</c:v>
                </c:pt>
                <c:pt idx="48">
                  <c:v>20716.66666666669</c:v>
                </c:pt>
                <c:pt idx="49">
                  <c:v>19983.333333333347</c:v>
                </c:pt>
                <c:pt idx="50">
                  <c:v>19250.000000000004</c:v>
                </c:pt>
                <c:pt idx="51">
                  <c:v>18733.333333333336</c:v>
                </c:pt>
                <c:pt idx="52">
                  <c:v>18216.666666666668</c:v>
                </c:pt>
                <c:pt idx="53">
                  <c:v>17700</c:v>
                </c:pt>
                <c:pt idx="54">
                  <c:v>17733.333333333328</c:v>
                </c:pt>
                <c:pt idx="55">
                  <c:v>17766.666666666661</c:v>
                </c:pt>
                <c:pt idx="56">
                  <c:v>17799.999999999993</c:v>
                </c:pt>
                <c:pt idx="57">
                  <c:v>17799.999999999993</c:v>
                </c:pt>
                <c:pt idx="58">
                  <c:v>17799.999999999993</c:v>
                </c:pt>
                <c:pt idx="59">
                  <c:v>17799.999999999989</c:v>
                </c:pt>
                <c:pt idx="60">
                  <c:v>18349.999999999989</c:v>
                </c:pt>
                <c:pt idx="61">
                  <c:v>18899.999999999989</c:v>
                </c:pt>
                <c:pt idx="62">
                  <c:v>19449.999999999985</c:v>
                </c:pt>
                <c:pt idx="63">
                  <c:v>20716.666666666661</c:v>
                </c:pt>
                <c:pt idx="64">
                  <c:v>21983.333333333328</c:v>
                </c:pt>
                <c:pt idx="65">
                  <c:v>23250</c:v>
                </c:pt>
                <c:pt idx="66">
                  <c:v>23750</c:v>
                </c:pt>
                <c:pt idx="67">
                  <c:v>24250</c:v>
                </c:pt>
                <c:pt idx="68">
                  <c:v>24750</c:v>
                </c:pt>
                <c:pt idx="69">
                  <c:v>25550</c:v>
                </c:pt>
                <c:pt idx="70">
                  <c:v>26350.000000000004</c:v>
                </c:pt>
                <c:pt idx="71">
                  <c:v>27150.000000000004</c:v>
                </c:pt>
                <c:pt idx="72">
                  <c:v>28000.000000000004</c:v>
                </c:pt>
                <c:pt idx="73">
                  <c:v>28850</c:v>
                </c:pt>
                <c:pt idx="74">
                  <c:v>29700</c:v>
                </c:pt>
                <c:pt idx="75">
                  <c:v>29649.999999999996</c:v>
                </c:pt>
                <c:pt idx="76">
                  <c:v>29599.999999999996</c:v>
                </c:pt>
                <c:pt idx="77">
                  <c:v>29549.999999999996</c:v>
                </c:pt>
                <c:pt idx="78">
                  <c:v>29383.333333333325</c:v>
                </c:pt>
                <c:pt idx="79">
                  <c:v>29216.666666666657</c:v>
                </c:pt>
                <c:pt idx="80">
                  <c:v>29049.999999999985</c:v>
                </c:pt>
                <c:pt idx="81">
                  <c:v>28266.666666666642</c:v>
                </c:pt>
                <c:pt idx="82">
                  <c:v>27483.333333333303</c:v>
                </c:pt>
                <c:pt idx="83">
                  <c:v>26699.99999999996</c:v>
                </c:pt>
                <c:pt idx="84">
                  <c:v>25916.666666666635</c:v>
                </c:pt>
                <c:pt idx="85">
                  <c:v>25133.333333333307</c:v>
                </c:pt>
                <c:pt idx="86">
                  <c:v>24349.999999999978</c:v>
                </c:pt>
                <c:pt idx="87">
                  <c:v>23733.33333333331</c:v>
                </c:pt>
                <c:pt idx="88">
                  <c:v>23116.666666666639</c:v>
                </c:pt>
                <c:pt idx="89">
                  <c:v>22499.999999999967</c:v>
                </c:pt>
                <c:pt idx="90">
                  <c:v>22299.999999999964</c:v>
                </c:pt>
                <c:pt idx="91">
                  <c:v>22099.999999999967</c:v>
                </c:pt>
                <c:pt idx="92">
                  <c:v>21899.999999999964</c:v>
                </c:pt>
                <c:pt idx="93">
                  <c:v>21766.666666666639</c:v>
                </c:pt>
                <c:pt idx="94">
                  <c:v>21633.33333333331</c:v>
                </c:pt>
                <c:pt idx="95">
                  <c:v>21499.999999999982</c:v>
                </c:pt>
                <c:pt idx="96">
                  <c:v>22066.666666666653</c:v>
                </c:pt>
                <c:pt idx="97">
                  <c:v>22633.333333333321</c:v>
                </c:pt>
                <c:pt idx="98">
                  <c:v>23199.999999999993</c:v>
                </c:pt>
                <c:pt idx="99">
                  <c:v>23733.333333333332</c:v>
                </c:pt>
                <c:pt idx="100">
                  <c:v>24266.666666666675</c:v>
                </c:pt>
                <c:pt idx="101">
                  <c:v>24800.000000000015</c:v>
                </c:pt>
                <c:pt idx="102">
                  <c:v>25483.333333333354</c:v>
                </c:pt>
                <c:pt idx="103">
                  <c:v>26166.666666666697</c:v>
                </c:pt>
                <c:pt idx="104">
                  <c:v>26850.000000000036</c:v>
                </c:pt>
                <c:pt idx="105">
                  <c:v>28100.000000000033</c:v>
                </c:pt>
                <c:pt idx="106">
                  <c:v>29350.000000000033</c:v>
                </c:pt>
                <c:pt idx="107">
                  <c:v>30600.000000000033</c:v>
                </c:pt>
                <c:pt idx="108">
                  <c:v>31050.000000000033</c:v>
                </c:pt>
                <c:pt idx="109">
                  <c:v>31500.000000000033</c:v>
                </c:pt>
                <c:pt idx="110">
                  <c:v>31950.000000000036</c:v>
                </c:pt>
                <c:pt idx="111">
                  <c:v>32416.666666666693</c:v>
                </c:pt>
                <c:pt idx="112">
                  <c:v>32883.33333333335</c:v>
                </c:pt>
                <c:pt idx="113">
                  <c:v>33350.000000000015</c:v>
                </c:pt>
                <c:pt idx="114">
                  <c:v>33766.666666666664</c:v>
                </c:pt>
                <c:pt idx="115">
                  <c:v>34183.333333333328</c:v>
                </c:pt>
                <c:pt idx="116">
                  <c:v>34599.999999999985</c:v>
                </c:pt>
                <c:pt idx="117">
                  <c:v>35333.333333333314</c:v>
                </c:pt>
                <c:pt idx="118">
                  <c:v>36066.666666666642</c:v>
                </c:pt>
                <c:pt idx="119">
                  <c:v>36799.999999999971</c:v>
                </c:pt>
                <c:pt idx="120">
                  <c:v>37583.333333333307</c:v>
                </c:pt>
                <c:pt idx="121">
                  <c:v>38366.666666666635</c:v>
                </c:pt>
                <c:pt idx="122">
                  <c:v>39149.999999999964</c:v>
                </c:pt>
                <c:pt idx="123">
                  <c:v>40466.666666666635</c:v>
                </c:pt>
                <c:pt idx="124">
                  <c:v>41783.333333333307</c:v>
                </c:pt>
                <c:pt idx="125">
                  <c:v>43099.999999999978</c:v>
                </c:pt>
                <c:pt idx="126">
                  <c:v>44499.999999999978</c:v>
                </c:pt>
                <c:pt idx="127">
                  <c:v>45899.999999999978</c:v>
                </c:pt>
                <c:pt idx="128">
                  <c:v>47299.999999999971</c:v>
                </c:pt>
                <c:pt idx="129">
                  <c:v>47516.66666666665</c:v>
                </c:pt>
                <c:pt idx="130">
                  <c:v>47733.333333333314</c:v>
                </c:pt>
                <c:pt idx="131">
                  <c:v>47949.999999999985</c:v>
                </c:pt>
                <c:pt idx="132">
                  <c:v>49216.666666666657</c:v>
                </c:pt>
                <c:pt idx="133">
                  <c:v>50483.333333333328</c:v>
                </c:pt>
                <c:pt idx="134">
                  <c:v>51750</c:v>
                </c:pt>
                <c:pt idx="135">
                  <c:v>52866.666666666672</c:v>
                </c:pt>
                <c:pt idx="136">
                  <c:v>53983.33333333335</c:v>
                </c:pt>
                <c:pt idx="137">
                  <c:v>55100.000000000015</c:v>
                </c:pt>
                <c:pt idx="138">
                  <c:v>56000.000000000015</c:v>
                </c:pt>
                <c:pt idx="139">
                  <c:v>56900.000000000015</c:v>
                </c:pt>
                <c:pt idx="140">
                  <c:v>57800.000000000015</c:v>
                </c:pt>
                <c:pt idx="141">
                  <c:v>58916.666666666679</c:v>
                </c:pt>
                <c:pt idx="142">
                  <c:v>60033.33333333335</c:v>
                </c:pt>
                <c:pt idx="143">
                  <c:v>61150.000000000022</c:v>
                </c:pt>
                <c:pt idx="144">
                  <c:v>61883.33333333335</c:v>
                </c:pt>
                <c:pt idx="145">
                  <c:v>62616.666666666679</c:v>
                </c:pt>
                <c:pt idx="146">
                  <c:v>63350.000000000007</c:v>
                </c:pt>
                <c:pt idx="147">
                  <c:v>63750.000000000015</c:v>
                </c:pt>
                <c:pt idx="148">
                  <c:v>64150.000000000015</c:v>
                </c:pt>
                <c:pt idx="149">
                  <c:v>64550.000000000015</c:v>
                </c:pt>
                <c:pt idx="150">
                  <c:v>63900.000000000015</c:v>
                </c:pt>
                <c:pt idx="151">
                  <c:v>63250.000000000015</c:v>
                </c:pt>
                <c:pt idx="152">
                  <c:v>62600.000000000007</c:v>
                </c:pt>
                <c:pt idx="153">
                  <c:v>63033.333333333336</c:v>
                </c:pt>
                <c:pt idx="154">
                  <c:v>63466.666666666672</c:v>
                </c:pt>
                <c:pt idx="155">
                  <c:v>63900</c:v>
                </c:pt>
                <c:pt idx="156">
                  <c:v>62750</c:v>
                </c:pt>
                <c:pt idx="157">
                  <c:v>61599.999999999993</c:v>
                </c:pt>
                <c:pt idx="158">
                  <c:v>60449.999999999993</c:v>
                </c:pt>
                <c:pt idx="159">
                  <c:v>59300</c:v>
                </c:pt>
                <c:pt idx="160">
                  <c:v>58150</c:v>
                </c:pt>
                <c:pt idx="161">
                  <c:v>57000.000000000007</c:v>
                </c:pt>
                <c:pt idx="162">
                  <c:v>56300</c:v>
                </c:pt>
                <c:pt idx="163">
                  <c:v>55600</c:v>
                </c:pt>
                <c:pt idx="164">
                  <c:v>54900</c:v>
                </c:pt>
                <c:pt idx="165">
                  <c:v>53916.666666666672</c:v>
                </c:pt>
                <c:pt idx="166">
                  <c:v>52933.333333333343</c:v>
                </c:pt>
                <c:pt idx="167">
                  <c:v>51950.000000000015</c:v>
                </c:pt>
                <c:pt idx="168">
                  <c:v>51166.666666666679</c:v>
                </c:pt>
                <c:pt idx="169">
                  <c:v>50383.33333333335</c:v>
                </c:pt>
                <c:pt idx="170">
                  <c:v>49600.000000000022</c:v>
                </c:pt>
                <c:pt idx="171">
                  <c:v>49283.333333333358</c:v>
                </c:pt>
                <c:pt idx="172">
                  <c:v>48966.666666666686</c:v>
                </c:pt>
                <c:pt idx="173">
                  <c:v>48650.000000000015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BD-444C-B061-5836E36069CB}"/>
            </c:ext>
          </c:extLst>
        </c:ser>
        <c:ser>
          <c:idx val="2"/>
          <c:order val="2"/>
          <c:tx>
            <c:strRef>
              <c:f>pm!$I$182</c:f>
              <c:strCache>
                <c:ptCount val="1"/>
                <c:pt idx="0">
                  <c:v>Norja</c:v>
                </c:pt>
              </c:strCache>
            </c:strRef>
          </c:tx>
          <c:spPr>
            <a:ln w="38100" cap="rnd">
              <a:solidFill>
                <a:srgbClr val="F29400"/>
              </a:solidFill>
              <a:round/>
            </a:ln>
            <a:effectLst/>
          </c:spPr>
          <c:marker>
            <c:symbol val="none"/>
          </c:marker>
          <c:cat>
            <c:numRef>
              <c:f>pm!$A$267:$A$446</c:f>
              <c:numCache>
                <c:formatCode>m/d/yyyy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</c:numCache>
            </c:numRef>
          </c:cat>
          <c:val>
            <c:numRef>
              <c:f>pm!$I$267:$I$446</c:f>
              <c:numCache>
                <c:formatCode>General</c:formatCode>
                <c:ptCount val="180"/>
                <c:pt idx="0">
                  <c:v>30459</c:v>
                </c:pt>
                <c:pt idx="1">
                  <c:v>30566</c:v>
                </c:pt>
                <c:pt idx="2">
                  <c:v>31002</c:v>
                </c:pt>
                <c:pt idx="3">
                  <c:v>31704</c:v>
                </c:pt>
                <c:pt idx="4">
                  <c:v>32235</c:v>
                </c:pt>
                <c:pt idx="5">
                  <c:v>30534</c:v>
                </c:pt>
                <c:pt idx="6">
                  <c:v>30455</c:v>
                </c:pt>
                <c:pt idx="7">
                  <c:v>30149</c:v>
                </c:pt>
                <c:pt idx="8">
                  <c:v>30338</c:v>
                </c:pt>
                <c:pt idx="9">
                  <c:v>29850</c:v>
                </c:pt>
                <c:pt idx="10">
                  <c:v>30611</c:v>
                </c:pt>
                <c:pt idx="11">
                  <c:v>31608</c:v>
                </c:pt>
                <c:pt idx="12">
                  <c:v>31336</c:v>
                </c:pt>
                <c:pt idx="13">
                  <c:v>30984</c:v>
                </c:pt>
                <c:pt idx="14">
                  <c:v>32595</c:v>
                </c:pt>
                <c:pt idx="15">
                  <c:v>32106</c:v>
                </c:pt>
                <c:pt idx="16">
                  <c:v>31452</c:v>
                </c:pt>
                <c:pt idx="17">
                  <c:v>32596</c:v>
                </c:pt>
                <c:pt idx="18">
                  <c:v>32427</c:v>
                </c:pt>
                <c:pt idx="19">
                  <c:v>32409</c:v>
                </c:pt>
                <c:pt idx="20">
                  <c:v>32525</c:v>
                </c:pt>
                <c:pt idx="21">
                  <c:v>32823</c:v>
                </c:pt>
                <c:pt idx="22">
                  <c:v>32257</c:v>
                </c:pt>
                <c:pt idx="23">
                  <c:v>32762</c:v>
                </c:pt>
                <c:pt idx="24">
                  <c:v>33480</c:v>
                </c:pt>
                <c:pt idx="25">
                  <c:v>33833</c:v>
                </c:pt>
                <c:pt idx="26">
                  <c:v>32684</c:v>
                </c:pt>
                <c:pt idx="27">
                  <c:v>33233</c:v>
                </c:pt>
                <c:pt idx="28">
                  <c:v>33616</c:v>
                </c:pt>
                <c:pt idx="29">
                  <c:v>33345</c:v>
                </c:pt>
                <c:pt idx="30">
                  <c:v>33322</c:v>
                </c:pt>
                <c:pt idx="31">
                  <c:v>33570</c:v>
                </c:pt>
                <c:pt idx="32">
                  <c:v>33919</c:v>
                </c:pt>
                <c:pt idx="33">
                  <c:v>33516</c:v>
                </c:pt>
                <c:pt idx="34">
                  <c:v>34079</c:v>
                </c:pt>
                <c:pt idx="35">
                  <c:v>32402</c:v>
                </c:pt>
                <c:pt idx="36">
                  <c:v>31456</c:v>
                </c:pt>
                <c:pt idx="37">
                  <c:v>30969</c:v>
                </c:pt>
                <c:pt idx="38">
                  <c:v>30639</c:v>
                </c:pt>
                <c:pt idx="39">
                  <c:v>29368</c:v>
                </c:pt>
                <c:pt idx="40">
                  <c:v>29069</c:v>
                </c:pt>
                <c:pt idx="41">
                  <c:v>28872</c:v>
                </c:pt>
                <c:pt idx="42">
                  <c:v>28489</c:v>
                </c:pt>
                <c:pt idx="43">
                  <c:v>28148</c:v>
                </c:pt>
                <c:pt idx="44">
                  <c:v>27914</c:v>
                </c:pt>
                <c:pt idx="45">
                  <c:v>26979</c:v>
                </c:pt>
                <c:pt idx="46">
                  <c:v>26312</c:v>
                </c:pt>
                <c:pt idx="47">
                  <c:v>25917</c:v>
                </c:pt>
                <c:pt idx="48">
                  <c:v>25621</c:v>
                </c:pt>
                <c:pt idx="49">
                  <c:v>25240</c:v>
                </c:pt>
                <c:pt idx="50">
                  <c:v>24952</c:v>
                </c:pt>
                <c:pt idx="51">
                  <c:v>24359</c:v>
                </c:pt>
                <c:pt idx="52">
                  <c:v>23866</c:v>
                </c:pt>
                <c:pt idx="53">
                  <c:v>22856</c:v>
                </c:pt>
                <c:pt idx="54">
                  <c:v>22503</c:v>
                </c:pt>
                <c:pt idx="55">
                  <c:v>21800</c:v>
                </c:pt>
                <c:pt idx="56">
                  <c:v>21048</c:v>
                </c:pt>
                <c:pt idx="57">
                  <c:v>20821</c:v>
                </c:pt>
                <c:pt idx="58">
                  <c:v>19876</c:v>
                </c:pt>
                <c:pt idx="59">
                  <c:v>19576</c:v>
                </c:pt>
                <c:pt idx="60">
                  <c:v>19518</c:v>
                </c:pt>
                <c:pt idx="61">
                  <c:v>19680</c:v>
                </c:pt>
                <c:pt idx="62">
                  <c:v>19486</c:v>
                </c:pt>
                <c:pt idx="63">
                  <c:v>19990</c:v>
                </c:pt>
                <c:pt idx="64">
                  <c:v>19639</c:v>
                </c:pt>
                <c:pt idx="65">
                  <c:v>19676</c:v>
                </c:pt>
                <c:pt idx="66">
                  <c:v>20210</c:v>
                </c:pt>
                <c:pt idx="67">
                  <c:v>20192</c:v>
                </c:pt>
                <c:pt idx="68">
                  <c:v>20216</c:v>
                </c:pt>
                <c:pt idx="69">
                  <c:v>20271</c:v>
                </c:pt>
                <c:pt idx="70">
                  <c:v>20986</c:v>
                </c:pt>
                <c:pt idx="71">
                  <c:v>21278</c:v>
                </c:pt>
                <c:pt idx="72">
                  <c:v>22004</c:v>
                </c:pt>
                <c:pt idx="73">
                  <c:v>22381</c:v>
                </c:pt>
                <c:pt idx="74">
                  <c:v>23647</c:v>
                </c:pt>
                <c:pt idx="75">
                  <c:v>24533</c:v>
                </c:pt>
                <c:pt idx="76">
                  <c:v>25346</c:v>
                </c:pt>
                <c:pt idx="77">
                  <c:v>25750</c:v>
                </c:pt>
                <c:pt idx="78">
                  <c:v>26161</c:v>
                </c:pt>
                <c:pt idx="79">
                  <c:v>26576</c:v>
                </c:pt>
                <c:pt idx="80">
                  <c:v>26779</c:v>
                </c:pt>
                <c:pt idx="81">
                  <c:v>27707</c:v>
                </c:pt>
                <c:pt idx="82">
                  <c:v>27481</c:v>
                </c:pt>
                <c:pt idx="83">
                  <c:v>27735</c:v>
                </c:pt>
                <c:pt idx="84">
                  <c:v>27193</c:v>
                </c:pt>
                <c:pt idx="85">
                  <c:v>26853</c:v>
                </c:pt>
                <c:pt idx="86">
                  <c:v>26681</c:v>
                </c:pt>
                <c:pt idx="87">
                  <c:v>26212</c:v>
                </c:pt>
                <c:pt idx="88">
                  <c:v>26519</c:v>
                </c:pt>
                <c:pt idx="89">
                  <c:v>27478</c:v>
                </c:pt>
                <c:pt idx="90">
                  <c:v>27905</c:v>
                </c:pt>
                <c:pt idx="91">
                  <c:v>28565</c:v>
                </c:pt>
                <c:pt idx="92">
                  <c:v>29723</c:v>
                </c:pt>
                <c:pt idx="93">
                  <c:v>29364</c:v>
                </c:pt>
                <c:pt idx="94">
                  <c:v>29741</c:v>
                </c:pt>
                <c:pt idx="95">
                  <c:v>30142</c:v>
                </c:pt>
                <c:pt idx="96">
                  <c:v>30605</c:v>
                </c:pt>
                <c:pt idx="97">
                  <c:v>31635</c:v>
                </c:pt>
                <c:pt idx="98">
                  <c:v>31270</c:v>
                </c:pt>
                <c:pt idx="99">
                  <c:v>31571</c:v>
                </c:pt>
                <c:pt idx="100">
                  <c:v>31163</c:v>
                </c:pt>
                <c:pt idx="101">
                  <c:v>30725</c:v>
                </c:pt>
                <c:pt idx="102">
                  <c:v>30204</c:v>
                </c:pt>
                <c:pt idx="103">
                  <c:v>30030</c:v>
                </c:pt>
                <c:pt idx="104">
                  <c:v>29575</c:v>
                </c:pt>
                <c:pt idx="105">
                  <c:v>29833</c:v>
                </c:pt>
                <c:pt idx="106">
                  <c:v>29970</c:v>
                </c:pt>
                <c:pt idx="107">
                  <c:v>30252</c:v>
                </c:pt>
                <c:pt idx="108">
                  <c:v>29117</c:v>
                </c:pt>
                <c:pt idx="109">
                  <c:v>28186</c:v>
                </c:pt>
                <c:pt idx="110">
                  <c:v>28505</c:v>
                </c:pt>
                <c:pt idx="111">
                  <c:v>27733</c:v>
                </c:pt>
                <c:pt idx="112">
                  <c:v>28940</c:v>
                </c:pt>
                <c:pt idx="113">
                  <c:v>29210</c:v>
                </c:pt>
                <c:pt idx="114">
                  <c:v>29832</c:v>
                </c:pt>
                <c:pt idx="115">
                  <c:v>29456</c:v>
                </c:pt>
                <c:pt idx="116">
                  <c:v>28394</c:v>
                </c:pt>
                <c:pt idx="117">
                  <c:v>28198</c:v>
                </c:pt>
                <c:pt idx="118">
                  <c:v>27805</c:v>
                </c:pt>
                <c:pt idx="119">
                  <c:v>27130</c:v>
                </c:pt>
                <c:pt idx="120">
                  <c:v>27772</c:v>
                </c:pt>
                <c:pt idx="121">
                  <c:v>27716</c:v>
                </c:pt>
                <c:pt idx="122">
                  <c:v>28207</c:v>
                </c:pt>
                <c:pt idx="123">
                  <c:v>29245</c:v>
                </c:pt>
                <c:pt idx="124">
                  <c:v>28381</c:v>
                </c:pt>
                <c:pt idx="125">
                  <c:v>28335</c:v>
                </c:pt>
                <c:pt idx="126">
                  <c:v>28031</c:v>
                </c:pt>
                <c:pt idx="127">
                  <c:v>28349</c:v>
                </c:pt>
                <c:pt idx="128">
                  <c:v>29287</c:v>
                </c:pt>
                <c:pt idx="129">
                  <c:v>30233</c:v>
                </c:pt>
                <c:pt idx="130">
                  <c:v>30537</c:v>
                </c:pt>
                <c:pt idx="131">
                  <c:v>30927</c:v>
                </c:pt>
                <c:pt idx="132">
                  <c:v>30946</c:v>
                </c:pt>
                <c:pt idx="133">
                  <c:v>31615</c:v>
                </c:pt>
                <c:pt idx="134">
                  <c:v>31378</c:v>
                </c:pt>
                <c:pt idx="135">
                  <c:v>31687</c:v>
                </c:pt>
                <c:pt idx="136">
                  <c:v>32304</c:v>
                </c:pt>
                <c:pt idx="137">
                  <c:v>33424</c:v>
                </c:pt>
                <c:pt idx="138">
                  <c:v>33709</c:v>
                </c:pt>
                <c:pt idx="139">
                  <c:v>34569</c:v>
                </c:pt>
                <c:pt idx="140">
                  <c:v>35088</c:v>
                </c:pt>
                <c:pt idx="141">
                  <c:v>34798</c:v>
                </c:pt>
                <c:pt idx="142">
                  <c:v>35628</c:v>
                </c:pt>
                <c:pt idx="143">
                  <c:v>36530</c:v>
                </c:pt>
                <c:pt idx="144">
                  <c:v>37094</c:v>
                </c:pt>
                <c:pt idx="145">
                  <c:v>37205</c:v>
                </c:pt>
                <c:pt idx="146">
                  <c:v>38080</c:v>
                </c:pt>
                <c:pt idx="147">
                  <c:v>38024</c:v>
                </c:pt>
                <c:pt idx="148">
                  <c:v>37471</c:v>
                </c:pt>
                <c:pt idx="149">
                  <c:v>37801</c:v>
                </c:pt>
                <c:pt idx="150">
                  <c:v>38700</c:v>
                </c:pt>
                <c:pt idx="151">
                  <c:v>37646</c:v>
                </c:pt>
                <c:pt idx="152">
                  <c:v>37454</c:v>
                </c:pt>
                <c:pt idx="153">
                  <c:v>36977</c:v>
                </c:pt>
                <c:pt idx="154">
                  <c:v>35991</c:v>
                </c:pt>
                <c:pt idx="155">
                  <c:v>35294</c:v>
                </c:pt>
                <c:pt idx="156">
                  <c:v>34880</c:v>
                </c:pt>
                <c:pt idx="157">
                  <c:v>34640</c:v>
                </c:pt>
                <c:pt idx="158">
                  <c:v>33401</c:v>
                </c:pt>
                <c:pt idx="159">
                  <c:v>32947</c:v>
                </c:pt>
                <c:pt idx="160">
                  <c:v>32704</c:v>
                </c:pt>
                <c:pt idx="161">
                  <c:v>30962</c:v>
                </c:pt>
                <c:pt idx="162">
                  <c:v>30418</c:v>
                </c:pt>
                <c:pt idx="163">
                  <c:v>31136</c:v>
                </c:pt>
                <c:pt idx="164">
                  <c:v>30636</c:v>
                </c:pt>
                <c:pt idx="165">
                  <c:v>30981</c:v>
                </c:pt>
                <c:pt idx="166">
                  <c:v>31498</c:v>
                </c:pt>
                <c:pt idx="167">
                  <c:v>31527</c:v>
                </c:pt>
                <c:pt idx="168">
                  <c:v>31845</c:v>
                </c:pt>
                <c:pt idx="169">
                  <c:v>31832</c:v>
                </c:pt>
                <c:pt idx="170">
                  <c:v>31871</c:v>
                </c:pt>
                <c:pt idx="171">
                  <c:v>32485</c:v>
                </c:pt>
                <c:pt idx="172">
                  <c:v>32922</c:v>
                </c:pt>
                <c:pt idx="173">
                  <c:v>33585</c:v>
                </c:pt>
                <c:pt idx="174">
                  <c:v>33941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BD-444C-B061-5836E36069CB}"/>
            </c:ext>
          </c:extLst>
        </c:ser>
        <c:ser>
          <c:idx val="3"/>
          <c:order val="3"/>
          <c:tx>
            <c:strRef>
              <c:f>pm!$J$182</c:f>
              <c:strCache>
                <c:ptCount val="1"/>
                <c:pt idx="0">
                  <c:v>Tanska</c:v>
                </c:pt>
              </c:strCache>
            </c:strRef>
          </c:tx>
          <c:spPr>
            <a:ln w="38100" cap="rnd">
              <a:solidFill>
                <a:srgbClr val="002663"/>
              </a:solidFill>
              <a:round/>
            </a:ln>
            <a:effectLst/>
          </c:spPr>
          <c:marker>
            <c:symbol val="none"/>
          </c:marker>
          <c:cat>
            <c:numRef>
              <c:f>pm!$A$267:$A$446</c:f>
              <c:numCache>
                <c:formatCode>m/d/yyyy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</c:numCache>
            </c:numRef>
          </c:cat>
          <c:val>
            <c:numRef>
              <c:f>pm!$J$267:$J$446</c:f>
              <c:numCache>
                <c:formatCode>General</c:formatCode>
                <c:ptCount val="180"/>
                <c:pt idx="0">
                  <c:v>29325</c:v>
                </c:pt>
                <c:pt idx="1">
                  <c:v>29320</c:v>
                </c:pt>
                <c:pt idx="2">
                  <c:v>29827</c:v>
                </c:pt>
                <c:pt idx="3">
                  <c:v>29833</c:v>
                </c:pt>
                <c:pt idx="4">
                  <c:v>30503</c:v>
                </c:pt>
                <c:pt idx="5">
                  <c:v>30846</c:v>
                </c:pt>
                <c:pt idx="6">
                  <c:v>31414</c:v>
                </c:pt>
                <c:pt idx="7">
                  <c:v>31898</c:v>
                </c:pt>
                <c:pt idx="8">
                  <c:v>32432</c:v>
                </c:pt>
                <c:pt idx="9">
                  <c:v>32381</c:v>
                </c:pt>
                <c:pt idx="10">
                  <c:v>33488</c:v>
                </c:pt>
                <c:pt idx="11">
                  <c:v>34165</c:v>
                </c:pt>
                <c:pt idx="12">
                  <c:v>33996</c:v>
                </c:pt>
                <c:pt idx="13">
                  <c:v>35693</c:v>
                </c:pt>
                <c:pt idx="14">
                  <c:v>35766</c:v>
                </c:pt>
                <c:pt idx="15">
                  <c:v>36194</c:v>
                </c:pt>
                <c:pt idx="16">
                  <c:v>36010</c:v>
                </c:pt>
                <c:pt idx="17">
                  <c:v>36188</c:v>
                </c:pt>
                <c:pt idx="18">
                  <c:v>36425</c:v>
                </c:pt>
                <c:pt idx="19">
                  <c:v>36938</c:v>
                </c:pt>
                <c:pt idx="20">
                  <c:v>36574</c:v>
                </c:pt>
                <c:pt idx="21">
                  <c:v>36572</c:v>
                </c:pt>
                <c:pt idx="22">
                  <c:v>35693</c:v>
                </c:pt>
                <c:pt idx="23">
                  <c:v>35652</c:v>
                </c:pt>
                <c:pt idx="24">
                  <c:v>34760</c:v>
                </c:pt>
                <c:pt idx="25">
                  <c:v>32659</c:v>
                </c:pt>
                <c:pt idx="26">
                  <c:v>31935</c:v>
                </c:pt>
                <c:pt idx="27">
                  <c:v>30786</c:v>
                </c:pt>
                <c:pt idx="28">
                  <c:v>30252</c:v>
                </c:pt>
                <c:pt idx="29">
                  <c:v>29037</c:v>
                </c:pt>
                <c:pt idx="30">
                  <c:v>28125</c:v>
                </c:pt>
                <c:pt idx="31">
                  <c:v>27109</c:v>
                </c:pt>
                <c:pt idx="32">
                  <c:v>26489</c:v>
                </c:pt>
                <c:pt idx="33">
                  <c:v>26311</c:v>
                </c:pt>
                <c:pt idx="34">
                  <c:v>26090</c:v>
                </c:pt>
                <c:pt idx="35">
                  <c:v>25275</c:v>
                </c:pt>
                <c:pt idx="36">
                  <c:v>25367</c:v>
                </c:pt>
                <c:pt idx="37">
                  <c:v>25114</c:v>
                </c:pt>
                <c:pt idx="38">
                  <c:v>24234</c:v>
                </c:pt>
                <c:pt idx="39">
                  <c:v>23672</c:v>
                </c:pt>
                <c:pt idx="40">
                  <c:v>22918</c:v>
                </c:pt>
                <c:pt idx="41">
                  <c:v>22056</c:v>
                </c:pt>
                <c:pt idx="42">
                  <c:v>21233</c:v>
                </c:pt>
                <c:pt idx="43">
                  <c:v>20568</c:v>
                </c:pt>
                <c:pt idx="44">
                  <c:v>19861</c:v>
                </c:pt>
                <c:pt idx="45">
                  <c:v>18717</c:v>
                </c:pt>
                <c:pt idx="46">
                  <c:v>17610</c:v>
                </c:pt>
                <c:pt idx="47">
                  <c:v>16958</c:v>
                </c:pt>
                <c:pt idx="48">
                  <c:v>15767</c:v>
                </c:pt>
                <c:pt idx="49">
                  <c:v>14960</c:v>
                </c:pt>
                <c:pt idx="50">
                  <c:v>14542</c:v>
                </c:pt>
                <c:pt idx="51">
                  <c:v>13955</c:v>
                </c:pt>
                <c:pt idx="52">
                  <c:v>13349</c:v>
                </c:pt>
                <c:pt idx="53">
                  <c:v>12919</c:v>
                </c:pt>
                <c:pt idx="54">
                  <c:v>12329</c:v>
                </c:pt>
                <c:pt idx="55">
                  <c:v>11462</c:v>
                </c:pt>
                <c:pt idx="56">
                  <c:v>11386</c:v>
                </c:pt>
                <c:pt idx="57">
                  <c:v>11188</c:v>
                </c:pt>
                <c:pt idx="58">
                  <c:v>11143</c:v>
                </c:pt>
                <c:pt idx="59">
                  <c:v>11101</c:v>
                </c:pt>
                <c:pt idx="60">
                  <c:v>11094</c:v>
                </c:pt>
                <c:pt idx="61">
                  <c:v>11127</c:v>
                </c:pt>
                <c:pt idx="62">
                  <c:v>11265</c:v>
                </c:pt>
                <c:pt idx="63">
                  <c:v>11317</c:v>
                </c:pt>
                <c:pt idx="64">
                  <c:v>11453</c:v>
                </c:pt>
                <c:pt idx="65">
                  <c:v>11655</c:v>
                </c:pt>
                <c:pt idx="66">
                  <c:v>12017</c:v>
                </c:pt>
                <c:pt idx="67">
                  <c:v>12876</c:v>
                </c:pt>
                <c:pt idx="68">
                  <c:v>12768</c:v>
                </c:pt>
                <c:pt idx="69">
                  <c:v>13224</c:v>
                </c:pt>
                <c:pt idx="70">
                  <c:v>13914</c:v>
                </c:pt>
                <c:pt idx="71">
                  <c:v>16488</c:v>
                </c:pt>
                <c:pt idx="72">
                  <c:v>17389</c:v>
                </c:pt>
                <c:pt idx="73">
                  <c:v>17731</c:v>
                </c:pt>
                <c:pt idx="74">
                  <c:v>17725</c:v>
                </c:pt>
                <c:pt idx="75">
                  <c:v>17864</c:v>
                </c:pt>
                <c:pt idx="76">
                  <c:v>18507</c:v>
                </c:pt>
                <c:pt idx="77">
                  <c:v>19468</c:v>
                </c:pt>
                <c:pt idx="78">
                  <c:v>19625</c:v>
                </c:pt>
                <c:pt idx="79">
                  <c:v>19788</c:v>
                </c:pt>
                <c:pt idx="80">
                  <c:v>20575</c:v>
                </c:pt>
                <c:pt idx="81">
                  <c:v>20247</c:v>
                </c:pt>
                <c:pt idx="82">
                  <c:v>20681</c:v>
                </c:pt>
                <c:pt idx="83">
                  <c:v>18757</c:v>
                </c:pt>
                <c:pt idx="84">
                  <c:v>18443</c:v>
                </c:pt>
                <c:pt idx="85">
                  <c:v>18770</c:v>
                </c:pt>
                <c:pt idx="86">
                  <c:v>19985</c:v>
                </c:pt>
                <c:pt idx="87">
                  <c:v>20029</c:v>
                </c:pt>
                <c:pt idx="88">
                  <c:v>19507</c:v>
                </c:pt>
                <c:pt idx="89">
                  <c:v>18677</c:v>
                </c:pt>
                <c:pt idx="90">
                  <c:v>18677</c:v>
                </c:pt>
                <c:pt idx="91">
                  <c:v>18419</c:v>
                </c:pt>
                <c:pt idx="92">
                  <c:v>17498</c:v>
                </c:pt>
                <c:pt idx="93">
                  <c:v>17151</c:v>
                </c:pt>
                <c:pt idx="94">
                  <c:v>15827</c:v>
                </c:pt>
                <c:pt idx="95">
                  <c:v>15288</c:v>
                </c:pt>
                <c:pt idx="96">
                  <c:v>14724</c:v>
                </c:pt>
                <c:pt idx="97">
                  <c:v>13919</c:v>
                </c:pt>
                <c:pt idx="98">
                  <c:v>12486</c:v>
                </c:pt>
                <c:pt idx="99">
                  <c:v>12430</c:v>
                </c:pt>
                <c:pt idx="100">
                  <c:v>12311</c:v>
                </c:pt>
                <c:pt idx="101">
                  <c:v>12193</c:v>
                </c:pt>
                <c:pt idx="102">
                  <c:v>12241</c:v>
                </c:pt>
                <c:pt idx="103">
                  <c:v>11451</c:v>
                </c:pt>
                <c:pt idx="104">
                  <c:v>11909</c:v>
                </c:pt>
                <c:pt idx="105">
                  <c:v>12000</c:v>
                </c:pt>
                <c:pt idx="106">
                  <c:v>11936</c:v>
                </c:pt>
                <c:pt idx="107">
                  <c:v>11441</c:v>
                </c:pt>
                <c:pt idx="108">
                  <c:v>11833</c:v>
                </c:pt>
                <c:pt idx="109">
                  <c:v>12151</c:v>
                </c:pt>
                <c:pt idx="110">
                  <c:v>12867</c:v>
                </c:pt>
                <c:pt idx="111">
                  <c:v>12764</c:v>
                </c:pt>
                <c:pt idx="112">
                  <c:v>13086</c:v>
                </c:pt>
                <c:pt idx="113">
                  <c:v>13388</c:v>
                </c:pt>
                <c:pt idx="114">
                  <c:v>13864</c:v>
                </c:pt>
                <c:pt idx="115">
                  <c:v>15025</c:v>
                </c:pt>
                <c:pt idx="116">
                  <c:v>15397</c:v>
                </c:pt>
                <c:pt idx="117">
                  <c:v>16053</c:v>
                </c:pt>
                <c:pt idx="118">
                  <c:v>16716</c:v>
                </c:pt>
                <c:pt idx="119">
                  <c:v>17186</c:v>
                </c:pt>
                <c:pt idx="120">
                  <c:v>16850</c:v>
                </c:pt>
                <c:pt idx="121">
                  <c:v>16926</c:v>
                </c:pt>
                <c:pt idx="122">
                  <c:v>17038</c:v>
                </c:pt>
                <c:pt idx="123">
                  <c:v>17587</c:v>
                </c:pt>
                <c:pt idx="124">
                  <c:v>18173</c:v>
                </c:pt>
                <c:pt idx="125">
                  <c:v>18187</c:v>
                </c:pt>
                <c:pt idx="126">
                  <c:v>18591</c:v>
                </c:pt>
                <c:pt idx="127">
                  <c:v>18745</c:v>
                </c:pt>
                <c:pt idx="128">
                  <c:v>19070</c:v>
                </c:pt>
                <c:pt idx="129">
                  <c:v>19706</c:v>
                </c:pt>
                <c:pt idx="130">
                  <c:v>20161</c:v>
                </c:pt>
                <c:pt idx="131">
                  <c:v>20531</c:v>
                </c:pt>
                <c:pt idx="132">
                  <c:v>21942</c:v>
                </c:pt>
                <c:pt idx="133">
                  <c:v>23168</c:v>
                </c:pt>
                <c:pt idx="134">
                  <c:v>23186</c:v>
                </c:pt>
                <c:pt idx="135">
                  <c:v>23993</c:v>
                </c:pt>
                <c:pt idx="136">
                  <c:v>24915</c:v>
                </c:pt>
                <c:pt idx="137">
                  <c:v>25995</c:v>
                </c:pt>
                <c:pt idx="138">
                  <c:v>26362</c:v>
                </c:pt>
                <c:pt idx="139">
                  <c:v>26303</c:v>
                </c:pt>
                <c:pt idx="140">
                  <c:v>26733</c:v>
                </c:pt>
                <c:pt idx="141">
                  <c:v>27044</c:v>
                </c:pt>
                <c:pt idx="142">
                  <c:v>28355</c:v>
                </c:pt>
                <c:pt idx="143">
                  <c:v>29265</c:v>
                </c:pt>
                <c:pt idx="144">
                  <c:v>28992</c:v>
                </c:pt>
                <c:pt idx="145">
                  <c:v>29190</c:v>
                </c:pt>
                <c:pt idx="146">
                  <c:v>30148</c:v>
                </c:pt>
                <c:pt idx="147">
                  <c:v>29937</c:v>
                </c:pt>
                <c:pt idx="148">
                  <c:v>29080</c:v>
                </c:pt>
                <c:pt idx="149">
                  <c:v>29097</c:v>
                </c:pt>
                <c:pt idx="150">
                  <c:v>28694</c:v>
                </c:pt>
                <c:pt idx="151">
                  <c:v>28827</c:v>
                </c:pt>
                <c:pt idx="152">
                  <c:v>28349</c:v>
                </c:pt>
                <c:pt idx="153">
                  <c:v>28295</c:v>
                </c:pt>
                <c:pt idx="154">
                  <c:v>27587</c:v>
                </c:pt>
                <c:pt idx="155">
                  <c:v>27154</c:v>
                </c:pt>
                <c:pt idx="156">
                  <c:v>27782</c:v>
                </c:pt>
                <c:pt idx="157">
                  <c:v>27128</c:v>
                </c:pt>
                <c:pt idx="158">
                  <c:v>26322</c:v>
                </c:pt>
                <c:pt idx="159">
                  <c:v>26464</c:v>
                </c:pt>
                <c:pt idx="160">
                  <c:v>26402</c:v>
                </c:pt>
                <c:pt idx="161">
                  <c:v>26402</c:v>
                </c:pt>
                <c:pt idx="162">
                  <c:v>26226</c:v>
                </c:pt>
                <c:pt idx="163">
                  <c:v>26152</c:v>
                </c:pt>
                <c:pt idx="164">
                  <c:v>25941</c:v>
                </c:pt>
                <c:pt idx="165">
                  <c:v>25796</c:v>
                </c:pt>
                <c:pt idx="166">
                  <c:v>25945</c:v>
                </c:pt>
                <c:pt idx="167">
                  <c:v>25816</c:v>
                </c:pt>
                <c:pt idx="168">
                  <c:v>25338</c:v>
                </c:pt>
                <c:pt idx="169">
                  <c:v>25418</c:v>
                </c:pt>
                <c:pt idx="170">
                  <c:v>26137</c:v>
                </c:pt>
                <c:pt idx="171">
                  <c:v>25888</c:v>
                </c:pt>
                <c:pt idx="172">
                  <c:v>25833</c:v>
                </c:pt>
                <c:pt idx="173">
                  <c:v>25068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BD-444C-B061-5836E3606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5568584"/>
        <c:axId val="1015570880"/>
      </c:lineChart>
      <c:dateAx>
        <c:axId val="1015568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1015570880"/>
        <c:crosses val="autoZero"/>
        <c:auto val="1"/>
        <c:lblOffset val="100"/>
        <c:baseTimeUnit val="months"/>
        <c:majorUnit val="12"/>
        <c:majorTimeUnit val="months"/>
      </c:dateAx>
      <c:valAx>
        <c:axId val="101557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1015568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w Cen MT" panose="020B0602020104020603" pitchFamily="34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Taul1!$C$1</c:f>
              <c:strCache>
                <c:ptCount val="1"/>
                <c:pt idx="0">
                  <c:v>3 kk kuluttua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00206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4"/>
                </a:solidFill>
                <a:ln w="38100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1-46B4-BBA3-34D07EA3E177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2"/>
                </a:solidFill>
                <a:ln w="38100">
                  <a:solidFill>
                    <a:srgbClr val="00206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C851-46B4-BBA3-34D07EA3E177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accent4"/>
                </a:solidFill>
                <a:ln w="38100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DB-45CC-91B5-8B7A1AB9C5A3}"/>
              </c:ext>
            </c:extLst>
          </c:dPt>
          <c:dLbls>
            <c:dLbl>
              <c:idx val="0"/>
              <c:layout>
                <c:manualLayout>
                  <c:x val="0"/>
                  <c:y val="-2.00872632290106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93CE1A-D995-4E87-8E78-12F57C335956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[SOLUALUE]</a:t>
                    </a:fld>
                    <a:endParaRPr lang="fi-F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851-46B4-BBA3-34D07EA3E177}"/>
                </c:ext>
              </c:extLst>
            </c:dLbl>
            <c:dLbl>
              <c:idx val="1"/>
              <c:layout>
                <c:manualLayout>
                  <c:x val="-1.4703339148581284E-2"/>
                  <c:y val="0"/>
                </c:manualLayout>
              </c:layout>
              <c:tx>
                <c:rich>
                  <a:bodyPr/>
                  <a:lstStyle/>
                  <a:p>
                    <a:fld id="{C0357A58-C837-4F25-A56A-3993B5BBF676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851-46B4-BBA3-34D07EA3E177}"/>
                </c:ext>
              </c:extLst>
            </c:dLbl>
            <c:dLbl>
              <c:idx val="2"/>
              <c:layout>
                <c:manualLayout>
                  <c:x val="-7.3516695742905751E-3"/>
                  <c:y val="2.8696090327157919E-2"/>
                </c:manualLayout>
              </c:layout>
              <c:tx>
                <c:rich>
                  <a:bodyPr/>
                  <a:lstStyle/>
                  <a:p>
                    <a:fld id="{AFA9DB76-4C88-4E41-AEFF-EFBBBC85B78C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851-46B4-BBA3-34D07EA3E177}"/>
                </c:ext>
              </c:extLst>
            </c:dLbl>
            <c:dLbl>
              <c:idx val="3"/>
              <c:layout>
                <c:manualLayout>
                  <c:x val="-1.2865421755008506E-2"/>
                  <c:y val="3.4435308392589632E-2"/>
                </c:manualLayout>
              </c:layout>
              <c:tx>
                <c:rich>
                  <a:bodyPr/>
                  <a:lstStyle/>
                  <a:p>
                    <a:fld id="{A88E3F58-FC7C-48E9-8735-215F293BF1C9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851-46B4-BBA3-34D07EA3E17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D887121-5085-4056-B5BF-8481F70A3EA2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851-46B4-BBA3-34D07EA3E177}"/>
                </c:ext>
              </c:extLst>
            </c:dLbl>
            <c:dLbl>
              <c:idx val="5"/>
              <c:layout>
                <c:manualLayout>
                  <c:x val="-1.2865421755008506E-2"/>
                  <c:y val="-3.730491742530543E-2"/>
                </c:manualLayout>
              </c:layout>
              <c:tx>
                <c:rich>
                  <a:bodyPr/>
                  <a:lstStyle/>
                  <a:p>
                    <a:fld id="{CBA7236F-68A2-453B-9A56-6A4CE4D4352D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851-46B4-BBA3-34D07EA3E17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9E6EC5E-1AD1-4B09-814A-19D5C65448FE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851-46B4-BBA3-34D07EA3E17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9C2F48E-8646-4AD0-B41F-487CC726DA85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851-46B4-BBA3-34D07EA3E17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95FB7F1-35D5-48E8-A1E2-A6A4D6CD52BC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851-46B4-BBA3-34D07EA3E177}"/>
                </c:ext>
              </c:extLst>
            </c:dLbl>
            <c:dLbl>
              <c:idx val="9"/>
              <c:layout>
                <c:manualLayout>
                  <c:x val="-1.470333914858115E-2"/>
                  <c:y val="3.1565699359873828E-2"/>
                </c:manualLayout>
              </c:layout>
              <c:tx>
                <c:rich>
                  <a:bodyPr/>
                  <a:lstStyle/>
                  <a:p>
                    <a:fld id="{243080D8-88C2-478D-9016-9AB68CB3AFFF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C851-46B4-BBA3-34D07EA3E177}"/>
                </c:ext>
              </c:extLst>
            </c:dLbl>
            <c:dLbl>
              <c:idx val="10"/>
              <c:layout>
                <c:manualLayout>
                  <c:x val="-1.2865421755008506E-2"/>
                  <c:y val="-2.5826481294442222E-2"/>
                </c:manualLayout>
              </c:layout>
              <c:tx>
                <c:rich>
                  <a:bodyPr/>
                  <a:lstStyle/>
                  <a:p>
                    <a:fld id="{84D396E4-CC97-42ED-86D3-D1E7A676548C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C851-46B4-BBA3-34D07EA3E17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3A6BCE10-D5A6-4A4C-A22F-DB582D847C3C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851-46B4-BBA3-34D07EA3E17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60A1985-2319-43CD-AE96-9637097EA6AE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851-46B4-BBA3-34D07EA3E177}"/>
                </c:ext>
              </c:extLst>
            </c:dLbl>
            <c:dLbl>
              <c:idx val="13"/>
              <c:layout>
                <c:manualLayout>
                  <c:x val="-1.8379173935726505E-2"/>
                  <c:y val="3.730491742530543E-2"/>
                </c:manualLayout>
              </c:layout>
              <c:tx>
                <c:rich>
                  <a:bodyPr/>
                  <a:lstStyle/>
                  <a:p>
                    <a:fld id="{87007F82-7EEE-40FA-815C-EC007BA04D1D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C851-46B4-BBA3-34D07EA3E177}"/>
                </c:ext>
              </c:extLst>
            </c:dLbl>
            <c:dLbl>
              <c:idx val="14"/>
              <c:layout>
                <c:manualLayout>
                  <c:x val="-5.6975439200751953E-2"/>
                  <c:y val="2.0087263229010617E-2"/>
                </c:manualLayout>
              </c:layout>
              <c:tx>
                <c:rich>
                  <a:bodyPr/>
                  <a:lstStyle/>
                  <a:p>
                    <a:fld id="{D0D3F600-B607-4B88-A255-5328A117221F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C851-46B4-BBA3-34D07EA3E177}"/>
                </c:ext>
              </c:extLst>
            </c:dLbl>
            <c:dLbl>
              <c:idx val="15"/>
              <c:layout>
                <c:manualLayout>
                  <c:x val="-9.5571704465777452E-2"/>
                  <c:y val="2.8696090327158027E-3"/>
                </c:manualLayout>
              </c:layout>
              <c:tx>
                <c:rich>
                  <a:bodyPr/>
                  <a:lstStyle/>
                  <a:p>
                    <a:fld id="{49F846BD-71E9-4A7F-B313-F0A16ECE2231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C851-46B4-BBA3-34D07EA3E17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68669E5C-98D9-4D8A-8E6A-B8D8A9B80F33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851-46B4-BBA3-34D07EA3E177}"/>
                </c:ext>
              </c:extLst>
            </c:dLbl>
            <c:dLbl>
              <c:idx val="17"/>
              <c:layout>
                <c:manualLayout>
                  <c:x val="-8.4544200104341674E-2"/>
                  <c:y val="-3.7304917425305409E-2"/>
                </c:manualLayout>
              </c:layout>
              <c:tx>
                <c:rich>
                  <a:bodyPr/>
                  <a:lstStyle/>
                  <a:p>
                    <a:fld id="{9C5B64CA-3584-4400-AB63-4A57994271AF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C851-46B4-BBA3-34D07EA3E177}"/>
                </c:ext>
              </c:extLst>
            </c:dLbl>
            <c:dLbl>
              <c:idx val="18"/>
              <c:layout>
                <c:manualLayout>
                  <c:x val="-3.6758347871452941E-2"/>
                  <c:y val="-4.5913744523452843E-2"/>
                </c:manualLayout>
              </c:layout>
              <c:tx>
                <c:rich>
                  <a:bodyPr/>
                  <a:lstStyle/>
                  <a:p>
                    <a:fld id="{3BF18DB1-FF32-47B7-AB81-5998F0EE7A21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C851-46B4-BBA3-34D07EA3E177}"/>
                </c:ext>
              </c:extLst>
            </c:dLbl>
            <c:dLbl>
              <c:idx val="19"/>
              <c:layout>
                <c:manualLayout>
                  <c:x val="-7.5354613136478385E-2"/>
                  <c:y val="2.0087263229010617E-2"/>
                </c:manualLayout>
              </c:layout>
              <c:tx>
                <c:rich>
                  <a:bodyPr/>
                  <a:lstStyle/>
                  <a:p>
                    <a:fld id="{0B1253C2-234A-42CB-AE86-A345A8FF6E4E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C851-46B4-BBA3-34D07EA3E177}"/>
                </c:ext>
              </c:extLst>
            </c:dLbl>
            <c:dLbl>
              <c:idx val="20"/>
              <c:layout>
                <c:manualLayout>
                  <c:x val="-6.4327108775042594E-2"/>
                  <c:y val="-5.1652962588884445E-2"/>
                </c:manualLayout>
              </c:layout>
              <c:tx>
                <c:rich>
                  <a:bodyPr/>
                  <a:lstStyle/>
                  <a:p>
                    <a:fld id="{C7871D96-5989-4CD8-B3BE-50FC02BAFF50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C851-46B4-BBA3-34D07EA3E177}"/>
                </c:ext>
              </c:extLst>
            </c:dLbl>
            <c:dLbl>
              <c:idx val="21"/>
              <c:layout>
                <c:manualLayout>
                  <c:x val="-2.0217091329299216E-2"/>
                  <c:y val="3.730491742530543E-2"/>
                </c:manualLayout>
              </c:layout>
              <c:tx>
                <c:rich>
                  <a:bodyPr/>
                  <a:lstStyle/>
                  <a:p>
                    <a:fld id="{A1BF6436-5269-43AE-BB9C-D7CBA1420A7C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C851-46B4-BBA3-34D07EA3E177}"/>
                </c:ext>
              </c:extLst>
            </c:dLbl>
            <c:dLbl>
              <c:idx val="22"/>
              <c:layout>
                <c:manualLayout>
                  <c:x val="-3.8596265265025582E-2"/>
                  <c:y val="4.0174526458021186E-2"/>
                </c:manualLayout>
              </c:layout>
              <c:tx>
                <c:rich>
                  <a:bodyPr/>
                  <a:lstStyle/>
                  <a:p>
                    <a:fld id="{213E14DF-F4AA-4A46-9CCC-DC3773E6CFA6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C851-46B4-BBA3-34D07EA3E177}"/>
                </c:ext>
              </c:extLst>
            </c:dLbl>
            <c:dLbl>
              <c:idx val="23"/>
              <c:layout>
                <c:manualLayout>
                  <c:x val="-1.6541256542153795E-2"/>
                  <c:y val="3.15656993598738E-2"/>
                </c:manualLayout>
              </c:layout>
              <c:tx>
                <c:rich>
                  <a:bodyPr/>
                  <a:lstStyle/>
                  <a:p>
                    <a:fld id="{9DCC4A3E-AE1E-49B6-A017-F8576BD9D40E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C851-46B4-BBA3-34D07EA3E177}"/>
                </c:ext>
              </c:extLst>
            </c:dLbl>
            <c:dLbl>
              <c:idx val="24"/>
              <c:layout>
                <c:manualLayout>
                  <c:x val="-2.5730843510017011E-2"/>
                  <c:y val="2.2956872261726394E-2"/>
                </c:manualLayout>
              </c:layout>
              <c:tx>
                <c:rich>
                  <a:bodyPr/>
                  <a:lstStyle/>
                  <a:p>
                    <a:fld id="{964B00E1-CB5D-4589-B62B-E140C821B3F8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C851-46B4-BBA3-34D07EA3E177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CFCD2CF2-99F0-48FF-A6E5-8E87F2650962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C851-46B4-BBA3-34D07EA3E177}"/>
                </c:ext>
              </c:extLst>
            </c:dLbl>
            <c:dLbl>
              <c:idx val="26"/>
              <c:layout>
                <c:manualLayout>
                  <c:x val="-1.8379173935727784E-3"/>
                  <c:y val="8.6088270981474081E-3"/>
                </c:manualLayout>
              </c:layout>
              <c:tx>
                <c:rich>
                  <a:bodyPr/>
                  <a:lstStyle/>
                  <a:p>
                    <a:fld id="{BB339A7B-C638-43E5-8D34-F5CD02DB0FDD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C851-46B4-BBA3-34D07EA3E177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2FE1FA6A-5956-4CA7-A22A-5A71A91E9140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C851-46B4-BBA3-34D07EA3E177}"/>
                </c:ext>
              </c:extLst>
            </c:dLbl>
            <c:dLbl>
              <c:idx val="28"/>
              <c:layout>
                <c:manualLayout>
                  <c:x val="-6.8002943562187945E-2"/>
                  <c:y val="1.7217654196294816E-2"/>
                </c:manualLayout>
              </c:layout>
              <c:tx>
                <c:rich>
                  <a:bodyPr/>
                  <a:lstStyle/>
                  <a:p>
                    <a:fld id="{5389F264-D275-4950-A5E4-9B6A369F9357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C851-46B4-BBA3-34D07EA3E177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F6DF5CED-48AD-43B6-B244-D9AFD25EDC3C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C851-46B4-BBA3-34D07EA3E177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C296B2DB-7CC6-453A-92F0-4F704CAE78DA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C851-46B4-BBA3-34D07EA3E177}"/>
                </c:ext>
              </c:extLst>
            </c:dLbl>
            <c:dLbl>
              <c:idx val="31"/>
              <c:layout>
                <c:manualLayout>
                  <c:x val="-2.94066782971623E-2"/>
                  <c:y val="-5.1652962588884445E-2"/>
                </c:manualLayout>
              </c:layout>
              <c:tx>
                <c:rich>
                  <a:bodyPr/>
                  <a:lstStyle/>
                  <a:p>
                    <a:fld id="{AF2B865A-C49D-40B9-8B77-AC0277FD6A6E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C851-46B4-BBA3-34D07EA3E177}"/>
                </c:ext>
              </c:extLst>
            </c:dLbl>
            <c:dLbl>
              <c:idx val="32"/>
              <c:layout>
                <c:manualLayout>
                  <c:x val="9.1895869678630844E-3"/>
                  <c:y val="2.8696090327158552E-3"/>
                </c:manualLayout>
              </c:layout>
              <c:tx>
                <c:rich>
                  <a:bodyPr/>
                  <a:lstStyle/>
                  <a:p>
                    <a:fld id="{DF8A09B9-7E45-44A3-97BF-8BFC55E7B95B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C851-46B4-BBA3-34D07EA3E177}"/>
                </c:ext>
              </c:extLst>
            </c:dLbl>
            <c:dLbl>
              <c:idx val="33"/>
              <c:layout>
                <c:manualLayout>
                  <c:x val="-9.3733787072204963E-2"/>
                  <c:y val="-2.00872632290106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BCEBB8-8AA0-4CA8-AE2F-9235E0C6C954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4"/>
                          </a:solidFill>
                        </a:defRPr>
                      </a:pPr>
                      <a:t>[SOLUALUE]</a:t>
                    </a:fld>
                    <a:endParaRPr lang="fi-F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C851-46B4-BBA3-34D07EA3E177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DB-45CC-91B5-8B7A1AB9C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Taul1!$B$2:$B$36</c:f>
              <c:numCache>
                <c:formatCode>General</c:formatCode>
                <c:ptCount val="35"/>
                <c:pt idx="0">
                  <c:v>3</c:v>
                </c:pt>
                <c:pt idx="1">
                  <c:v>17</c:v>
                </c:pt>
                <c:pt idx="2">
                  <c:v>-12</c:v>
                </c:pt>
                <c:pt idx="3">
                  <c:v>-10</c:v>
                </c:pt>
                <c:pt idx="4">
                  <c:v>-18</c:v>
                </c:pt>
                <c:pt idx="5">
                  <c:v>-7</c:v>
                </c:pt>
                <c:pt idx="6">
                  <c:v>-21</c:v>
                </c:pt>
                <c:pt idx="7">
                  <c:v>-24</c:v>
                </c:pt>
                <c:pt idx="8">
                  <c:v>-20</c:v>
                </c:pt>
                <c:pt idx="9">
                  <c:v>-18</c:v>
                </c:pt>
                <c:pt idx="10">
                  <c:v>-25</c:v>
                </c:pt>
                <c:pt idx="11">
                  <c:v>-36</c:v>
                </c:pt>
                <c:pt idx="12">
                  <c:v>-21</c:v>
                </c:pt>
                <c:pt idx="13">
                  <c:v>-21</c:v>
                </c:pt>
                <c:pt idx="14">
                  <c:v>-33</c:v>
                </c:pt>
                <c:pt idx="15">
                  <c:v>-34</c:v>
                </c:pt>
                <c:pt idx="16">
                  <c:v>-43</c:v>
                </c:pt>
                <c:pt idx="17">
                  <c:v>-21</c:v>
                </c:pt>
                <c:pt idx="18">
                  <c:v>-16</c:v>
                </c:pt>
                <c:pt idx="19">
                  <c:v>-9</c:v>
                </c:pt>
                <c:pt idx="20">
                  <c:v>-2</c:v>
                </c:pt>
                <c:pt idx="21">
                  <c:v>7</c:v>
                </c:pt>
                <c:pt idx="22">
                  <c:v>-6</c:v>
                </c:pt>
                <c:pt idx="23">
                  <c:v>-1</c:v>
                </c:pt>
                <c:pt idx="24">
                  <c:v>9</c:v>
                </c:pt>
                <c:pt idx="25">
                  <c:v>25</c:v>
                </c:pt>
                <c:pt idx="26">
                  <c:v>22</c:v>
                </c:pt>
                <c:pt idx="27">
                  <c:v>25</c:v>
                </c:pt>
                <c:pt idx="28">
                  <c:v>19</c:v>
                </c:pt>
                <c:pt idx="29">
                  <c:v>27</c:v>
                </c:pt>
                <c:pt idx="30">
                  <c:v>15</c:v>
                </c:pt>
                <c:pt idx="31">
                  <c:v>19</c:v>
                </c:pt>
                <c:pt idx="32">
                  <c:v>13</c:v>
                </c:pt>
                <c:pt idx="33">
                  <c:v>16</c:v>
                </c:pt>
                <c:pt idx="34">
                  <c:v>2</c:v>
                </c:pt>
              </c:numCache>
            </c:numRef>
          </c:xVal>
          <c:yVal>
            <c:numRef>
              <c:f>Taul1!$C$2:$C$36</c:f>
              <c:numCache>
                <c:formatCode>General</c:formatCode>
                <c:ptCount val="35"/>
                <c:pt idx="0">
                  <c:v>25</c:v>
                </c:pt>
                <c:pt idx="1">
                  <c:v>7</c:v>
                </c:pt>
                <c:pt idx="2">
                  <c:v>-51</c:v>
                </c:pt>
                <c:pt idx="3">
                  <c:v>-29</c:v>
                </c:pt>
                <c:pt idx="4">
                  <c:v>-8</c:v>
                </c:pt>
                <c:pt idx="5">
                  <c:v>-29</c:v>
                </c:pt>
                <c:pt idx="6">
                  <c:v>-58</c:v>
                </c:pt>
                <c:pt idx="7">
                  <c:v>-37</c:v>
                </c:pt>
                <c:pt idx="8">
                  <c:v>-25</c:v>
                </c:pt>
                <c:pt idx="9">
                  <c:v>-27</c:v>
                </c:pt>
                <c:pt idx="10">
                  <c:v>-25</c:v>
                </c:pt>
                <c:pt idx="11">
                  <c:v>-16</c:v>
                </c:pt>
                <c:pt idx="12">
                  <c:v>-3</c:v>
                </c:pt>
                <c:pt idx="13">
                  <c:v>-12</c:v>
                </c:pt>
                <c:pt idx="14">
                  <c:v>-26</c:v>
                </c:pt>
                <c:pt idx="15">
                  <c:v>-21</c:v>
                </c:pt>
                <c:pt idx="16">
                  <c:v>-4</c:v>
                </c:pt>
                <c:pt idx="17">
                  <c:v>10</c:v>
                </c:pt>
                <c:pt idx="18">
                  <c:v>8</c:v>
                </c:pt>
                <c:pt idx="19">
                  <c:v>4</c:v>
                </c:pt>
                <c:pt idx="20">
                  <c:v>28</c:v>
                </c:pt>
                <c:pt idx="21">
                  <c:v>16</c:v>
                </c:pt>
                <c:pt idx="22">
                  <c:v>1</c:v>
                </c:pt>
                <c:pt idx="23">
                  <c:v>19</c:v>
                </c:pt>
                <c:pt idx="24">
                  <c:v>19</c:v>
                </c:pt>
                <c:pt idx="25">
                  <c:v>18</c:v>
                </c:pt>
                <c:pt idx="26">
                  <c:v>-2</c:v>
                </c:pt>
                <c:pt idx="27">
                  <c:v>4</c:v>
                </c:pt>
                <c:pt idx="28">
                  <c:v>-2</c:v>
                </c:pt>
                <c:pt idx="29">
                  <c:v>-10</c:v>
                </c:pt>
                <c:pt idx="30">
                  <c:v>-33</c:v>
                </c:pt>
                <c:pt idx="31">
                  <c:v>-19</c:v>
                </c:pt>
                <c:pt idx="32">
                  <c:v>-8</c:v>
                </c:pt>
                <c:pt idx="33">
                  <c:v>-21</c:v>
                </c:pt>
                <c:pt idx="34">
                  <c:v>-28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Taul1!$A$2:$A$35</c15:f>
                <c15:dlblRangeCache>
                  <c:ptCount val="34"/>
                  <c:pt idx="0">
                    <c:v>1.1.2011</c:v>
                  </c:pt>
                  <c:pt idx="1">
                    <c:v>1.4.2011</c:v>
                  </c:pt>
                  <c:pt idx="2">
                    <c:v>1.7.2011</c:v>
                  </c:pt>
                  <c:pt idx="3">
                    <c:v>1.10.2011</c:v>
                  </c:pt>
                  <c:pt idx="4">
                    <c:v>1.1.2012</c:v>
                  </c:pt>
                  <c:pt idx="5">
                    <c:v>1.4.2012</c:v>
                  </c:pt>
                  <c:pt idx="6">
                    <c:v>1.7.2012</c:v>
                  </c:pt>
                  <c:pt idx="7">
                    <c:v>1.10.2012</c:v>
                  </c:pt>
                  <c:pt idx="8">
                    <c:v>1.1.2013</c:v>
                  </c:pt>
                  <c:pt idx="9">
                    <c:v>1.4.2013</c:v>
                  </c:pt>
                  <c:pt idx="10">
                    <c:v>1.7.2013</c:v>
                  </c:pt>
                  <c:pt idx="11">
                    <c:v>1.10.2013</c:v>
                  </c:pt>
                  <c:pt idx="12">
                    <c:v>1.1.2014</c:v>
                  </c:pt>
                  <c:pt idx="13">
                    <c:v>1.4.2014</c:v>
                  </c:pt>
                  <c:pt idx="14">
                    <c:v>1.7.2014</c:v>
                  </c:pt>
                  <c:pt idx="15">
                    <c:v>1.10.2014</c:v>
                  </c:pt>
                  <c:pt idx="16">
                    <c:v>1.1.2015</c:v>
                  </c:pt>
                  <c:pt idx="17">
                    <c:v>1.4.2015</c:v>
                  </c:pt>
                  <c:pt idx="18">
                    <c:v>1.7.2015</c:v>
                  </c:pt>
                  <c:pt idx="19">
                    <c:v>1.10.2015</c:v>
                  </c:pt>
                  <c:pt idx="20">
                    <c:v>1.1.2016</c:v>
                  </c:pt>
                  <c:pt idx="21">
                    <c:v>1.4.2016</c:v>
                  </c:pt>
                  <c:pt idx="22">
                    <c:v>1.7.2016</c:v>
                  </c:pt>
                  <c:pt idx="23">
                    <c:v>1.10.2016</c:v>
                  </c:pt>
                  <c:pt idx="24">
                    <c:v>1.1.2017</c:v>
                  </c:pt>
                  <c:pt idx="25">
                    <c:v>1.4.2017</c:v>
                  </c:pt>
                  <c:pt idx="26">
                    <c:v>1.7.2017</c:v>
                  </c:pt>
                  <c:pt idx="27">
                    <c:v>1.10.2017</c:v>
                  </c:pt>
                  <c:pt idx="28">
                    <c:v>1.1.2018</c:v>
                  </c:pt>
                  <c:pt idx="29">
                    <c:v>1.4.2018</c:v>
                  </c:pt>
                  <c:pt idx="30">
                    <c:v>1.7.2018</c:v>
                  </c:pt>
                  <c:pt idx="31">
                    <c:v>1.10.2018</c:v>
                  </c:pt>
                  <c:pt idx="32">
                    <c:v>1.1.2019</c:v>
                  </c:pt>
                  <c:pt idx="33">
                    <c:v>1.4.2019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851-46B4-BBA3-34D07EA3E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0093568"/>
        <c:axId val="1120101768"/>
      </c:scatterChart>
      <c:valAx>
        <c:axId val="112009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0101768"/>
        <c:crosses val="autoZero"/>
        <c:crossBetween val="midCat"/>
      </c:valAx>
      <c:valAx>
        <c:axId val="1120101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0093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fi-FI"/>
              <a:t>Vuosimuutos (%)</a:t>
            </a:r>
          </a:p>
        </c:rich>
      </c:tx>
      <c:layout>
        <c:manualLayout>
          <c:xMode val="edge"/>
          <c:yMode val="edge"/>
          <c:x val="5.2275297864757722E-2"/>
          <c:y val="2.6835629933858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5438476497064468E-2"/>
          <c:y val="7.9978363676104142E-2"/>
          <c:w val="0.87870922517161421"/>
          <c:h val="0.73726271908456775"/>
        </c:manualLayout>
      </c:layout>
      <c:lineChart>
        <c:grouping val="standard"/>
        <c:varyColors val="0"/>
        <c:ser>
          <c:idx val="1"/>
          <c:order val="0"/>
          <c:tx>
            <c:strRef>
              <c:f>Taul5!$C$2</c:f>
              <c:strCache>
                <c:ptCount val="1"/>
                <c:pt idx="0">
                  <c:v>BKT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Taul5!$A$183:$A$242</c:f>
              <c:numCache>
                <c:formatCode>m/d/yyyy</c:formatCode>
                <c:ptCount val="60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</c:numCache>
            </c:numRef>
          </c:cat>
          <c:val>
            <c:numRef>
              <c:f>Taul5!$C$183:$C$242</c:f>
              <c:numCache>
                <c:formatCode>0.0</c:formatCode>
                <c:ptCount val="60"/>
                <c:pt idx="0">
                  <c:v>3.8</c:v>
                </c:pt>
                <c:pt idx="1">
                  <c:v>3.3</c:v>
                </c:pt>
                <c:pt idx="2">
                  <c:v>2.8</c:v>
                </c:pt>
                <c:pt idx="3">
                  <c:v>1</c:v>
                </c:pt>
                <c:pt idx="4">
                  <c:v>4</c:v>
                </c:pt>
                <c:pt idx="5">
                  <c:v>3.3</c:v>
                </c:pt>
                <c:pt idx="6">
                  <c:v>3.9</c:v>
                </c:pt>
                <c:pt idx="7">
                  <c:v>4.7</c:v>
                </c:pt>
                <c:pt idx="8">
                  <c:v>3.9</c:v>
                </c:pt>
                <c:pt idx="9">
                  <c:v>5.4</c:v>
                </c:pt>
                <c:pt idx="10">
                  <c:v>5.4</c:v>
                </c:pt>
                <c:pt idx="11">
                  <c:v>6.3</c:v>
                </c:pt>
                <c:pt idx="12">
                  <c:v>3.7</c:v>
                </c:pt>
                <c:pt idx="13">
                  <c:v>2</c:v>
                </c:pt>
                <c:pt idx="14">
                  <c:v>0.4</c:v>
                </c:pt>
                <c:pt idx="15">
                  <c:v>-3</c:v>
                </c:pt>
                <c:pt idx="16">
                  <c:v>-9</c:v>
                </c:pt>
                <c:pt idx="17">
                  <c:v>-9</c:v>
                </c:pt>
                <c:pt idx="18">
                  <c:v>-7.8</c:v>
                </c:pt>
                <c:pt idx="19">
                  <c:v>-6.8</c:v>
                </c:pt>
                <c:pt idx="20">
                  <c:v>0.6</c:v>
                </c:pt>
                <c:pt idx="21">
                  <c:v>3.7</c:v>
                </c:pt>
                <c:pt idx="22">
                  <c:v>2.8</c:v>
                </c:pt>
                <c:pt idx="23">
                  <c:v>5.5</c:v>
                </c:pt>
                <c:pt idx="24">
                  <c:v>5.0999999999999996</c:v>
                </c:pt>
                <c:pt idx="25">
                  <c:v>2</c:v>
                </c:pt>
                <c:pt idx="26">
                  <c:v>2.5</c:v>
                </c:pt>
                <c:pt idx="27">
                  <c:v>0.5</c:v>
                </c:pt>
                <c:pt idx="28">
                  <c:v>0.1</c:v>
                </c:pt>
                <c:pt idx="29">
                  <c:v>-1.4</c:v>
                </c:pt>
                <c:pt idx="30">
                  <c:v>-1.9</c:v>
                </c:pt>
                <c:pt idx="31">
                  <c:v>-2.5</c:v>
                </c:pt>
                <c:pt idx="32">
                  <c:v>-2.7</c:v>
                </c:pt>
                <c:pt idx="33">
                  <c:v>-0.5</c:v>
                </c:pt>
                <c:pt idx="34">
                  <c:v>-0.2</c:v>
                </c:pt>
                <c:pt idx="35">
                  <c:v>-0.3</c:v>
                </c:pt>
                <c:pt idx="36">
                  <c:v>-0.1</c:v>
                </c:pt>
                <c:pt idx="37">
                  <c:v>-1</c:v>
                </c:pt>
                <c:pt idx="38">
                  <c:v>-0.6</c:v>
                </c:pt>
                <c:pt idx="39">
                  <c:v>0</c:v>
                </c:pt>
                <c:pt idx="40">
                  <c:v>-0.5</c:v>
                </c:pt>
                <c:pt idx="41">
                  <c:v>0.8</c:v>
                </c:pt>
                <c:pt idx="42">
                  <c:v>0.7</c:v>
                </c:pt>
                <c:pt idx="43">
                  <c:v>1.2</c:v>
                </c:pt>
                <c:pt idx="44">
                  <c:v>2.2000000000000002</c:v>
                </c:pt>
                <c:pt idx="45">
                  <c:v>2.7</c:v>
                </c:pt>
                <c:pt idx="46">
                  <c:v>2.9</c:v>
                </c:pt>
                <c:pt idx="47">
                  <c:v>2.6</c:v>
                </c:pt>
                <c:pt idx="48">
                  <c:v>3.6</c:v>
                </c:pt>
                <c:pt idx="49">
                  <c:v>2.6</c:v>
                </c:pt>
                <c:pt idx="50">
                  <c:v>2.6</c:v>
                </c:pt>
                <c:pt idx="51">
                  <c:v>3.6</c:v>
                </c:pt>
                <c:pt idx="52">
                  <c:v>2.4</c:v>
                </c:pt>
                <c:pt idx="53">
                  <c:v>2.2000000000000002</c:v>
                </c:pt>
                <c:pt idx="54">
                  <c:v>1.5</c:v>
                </c:pt>
                <c:pt idx="55">
                  <c:v>0.6</c:v>
                </c:pt>
                <c:pt idx="56">
                  <c:v>0.5</c:v>
                </c:pt>
                <c:pt idx="5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B5-4589-A1D9-0D92ACCF8D70}"/>
            </c:ext>
          </c:extLst>
        </c:ser>
        <c:ser>
          <c:idx val="0"/>
          <c:order val="1"/>
          <c:tx>
            <c:strRef>
              <c:f>Taul5!$B$2</c:f>
              <c:strCache>
                <c:ptCount val="1"/>
                <c:pt idx="0">
                  <c:v>Rakentamisen arvonlisäys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Taul5!$A$183:$A$242</c:f>
              <c:numCache>
                <c:formatCode>m/d/yyyy</c:formatCode>
                <c:ptCount val="60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</c:numCache>
            </c:numRef>
          </c:cat>
          <c:val>
            <c:numRef>
              <c:f>Taul5!$B$183:$B$242</c:f>
              <c:numCache>
                <c:formatCode>0.0</c:formatCode>
                <c:ptCount val="60"/>
                <c:pt idx="0">
                  <c:v>2.2999999999999998</c:v>
                </c:pt>
                <c:pt idx="1">
                  <c:v>4</c:v>
                </c:pt>
                <c:pt idx="2">
                  <c:v>6.8</c:v>
                </c:pt>
                <c:pt idx="3">
                  <c:v>6.6</c:v>
                </c:pt>
                <c:pt idx="4">
                  <c:v>8</c:v>
                </c:pt>
                <c:pt idx="5">
                  <c:v>3</c:v>
                </c:pt>
                <c:pt idx="6">
                  <c:v>2</c:v>
                </c:pt>
                <c:pt idx="7">
                  <c:v>-0.3</c:v>
                </c:pt>
                <c:pt idx="8">
                  <c:v>1.7</c:v>
                </c:pt>
                <c:pt idx="9">
                  <c:v>3.6</c:v>
                </c:pt>
                <c:pt idx="10">
                  <c:v>4.2</c:v>
                </c:pt>
                <c:pt idx="11">
                  <c:v>5.0999999999999996</c:v>
                </c:pt>
                <c:pt idx="12">
                  <c:v>0.8</c:v>
                </c:pt>
                <c:pt idx="13">
                  <c:v>0.4</c:v>
                </c:pt>
                <c:pt idx="14">
                  <c:v>-3.7</c:v>
                </c:pt>
                <c:pt idx="15">
                  <c:v>-7</c:v>
                </c:pt>
                <c:pt idx="16">
                  <c:v>-7.7</c:v>
                </c:pt>
                <c:pt idx="17">
                  <c:v>-10.7</c:v>
                </c:pt>
                <c:pt idx="18">
                  <c:v>-8.1</c:v>
                </c:pt>
                <c:pt idx="19">
                  <c:v>-4.5</c:v>
                </c:pt>
                <c:pt idx="20">
                  <c:v>3.4</c:v>
                </c:pt>
                <c:pt idx="21">
                  <c:v>13</c:v>
                </c:pt>
                <c:pt idx="22">
                  <c:v>15.1</c:v>
                </c:pt>
                <c:pt idx="23">
                  <c:v>15.1</c:v>
                </c:pt>
                <c:pt idx="24">
                  <c:v>9.1</c:v>
                </c:pt>
                <c:pt idx="25">
                  <c:v>1.1000000000000001</c:v>
                </c:pt>
                <c:pt idx="26">
                  <c:v>-1.1000000000000001</c:v>
                </c:pt>
                <c:pt idx="27">
                  <c:v>-1</c:v>
                </c:pt>
                <c:pt idx="28">
                  <c:v>-5.6</c:v>
                </c:pt>
                <c:pt idx="29">
                  <c:v>-3.2</c:v>
                </c:pt>
                <c:pt idx="30">
                  <c:v>-3.8</c:v>
                </c:pt>
                <c:pt idx="31">
                  <c:v>-6.2</c:v>
                </c:pt>
                <c:pt idx="32">
                  <c:v>-1.3</c:v>
                </c:pt>
                <c:pt idx="33">
                  <c:v>-2.7</c:v>
                </c:pt>
                <c:pt idx="34">
                  <c:v>-2.2000000000000002</c:v>
                </c:pt>
                <c:pt idx="35">
                  <c:v>-1.6</c:v>
                </c:pt>
                <c:pt idx="36">
                  <c:v>-3.5</c:v>
                </c:pt>
                <c:pt idx="37">
                  <c:v>-2.9</c:v>
                </c:pt>
                <c:pt idx="38">
                  <c:v>-3.4</c:v>
                </c:pt>
                <c:pt idx="39">
                  <c:v>-3.3</c:v>
                </c:pt>
                <c:pt idx="40">
                  <c:v>-1.1000000000000001</c:v>
                </c:pt>
                <c:pt idx="41">
                  <c:v>1</c:v>
                </c:pt>
                <c:pt idx="42">
                  <c:v>3.3</c:v>
                </c:pt>
                <c:pt idx="43">
                  <c:v>6.5</c:v>
                </c:pt>
                <c:pt idx="44">
                  <c:v>6.7</c:v>
                </c:pt>
                <c:pt idx="45">
                  <c:v>6.2</c:v>
                </c:pt>
                <c:pt idx="46">
                  <c:v>5.9</c:v>
                </c:pt>
                <c:pt idx="47">
                  <c:v>3.8</c:v>
                </c:pt>
                <c:pt idx="48">
                  <c:v>2.5</c:v>
                </c:pt>
                <c:pt idx="49">
                  <c:v>1.7</c:v>
                </c:pt>
                <c:pt idx="50">
                  <c:v>0.7</c:v>
                </c:pt>
                <c:pt idx="51">
                  <c:v>0.4</c:v>
                </c:pt>
                <c:pt idx="52">
                  <c:v>2.4</c:v>
                </c:pt>
                <c:pt idx="53">
                  <c:v>2.1</c:v>
                </c:pt>
                <c:pt idx="54">
                  <c:v>2.2000000000000002</c:v>
                </c:pt>
                <c:pt idx="55">
                  <c:v>3</c:v>
                </c:pt>
                <c:pt idx="56">
                  <c:v>1.5</c:v>
                </c:pt>
                <c:pt idx="5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B5-4589-A1D9-0D92ACCF8D70}"/>
            </c:ext>
          </c:extLst>
        </c:ser>
        <c:ser>
          <c:idx val="2"/>
          <c:order val="2"/>
          <c:tx>
            <c:strRef>
              <c:f>Taul5!$D$2</c:f>
              <c:strCache>
                <c:ptCount val="1"/>
                <c:pt idx="0">
                  <c:v>Rakennusinvestoinnit</c:v>
                </c:pt>
              </c:strCache>
            </c:strRef>
          </c:tx>
          <c:spPr>
            <a:ln w="28575" cap="rnd">
              <a:solidFill>
                <a:srgbClr val="B0C700"/>
              </a:solidFill>
              <a:round/>
            </a:ln>
            <a:effectLst/>
          </c:spPr>
          <c:marker>
            <c:symbol val="none"/>
          </c:marker>
          <c:cat>
            <c:numRef>
              <c:f>Taul5!$A$183:$A$242</c:f>
              <c:numCache>
                <c:formatCode>m/d/yyyy</c:formatCode>
                <c:ptCount val="60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</c:numCache>
            </c:numRef>
          </c:cat>
          <c:val>
            <c:numRef>
              <c:f>Taul5!$D$183:$D$242</c:f>
              <c:numCache>
                <c:formatCode>General</c:formatCode>
                <c:ptCount val="60"/>
                <c:pt idx="0">
                  <c:v>3.1498980915323203</c:v>
                </c:pt>
                <c:pt idx="1">
                  <c:v>2.2435317532115056</c:v>
                </c:pt>
                <c:pt idx="2">
                  <c:v>3.8287881524291141</c:v>
                </c:pt>
                <c:pt idx="3">
                  <c:v>5.5724780505285869</c:v>
                </c:pt>
                <c:pt idx="4">
                  <c:v>5.2092689060535404</c:v>
                </c:pt>
                <c:pt idx="5">
                  <c:v>2.9552291629800087</c:v>
                </c:pt>
                <c:pt idx="6">
                  <c:v>2.4526004522525682</c:v>
                </c:pt>
                <c:pt idx="7">
                  <c:v>1.2559402579769159</c:v>
                </c:pt>
                <c:pt idx="8">
                  <c:v>5.9074611575892026</c:v>
                </c:pt>
                <c:pt idx="9">
                  <c:v>9.4534204193880953</c:v>
                </c:pt>
                <c:pt idx="10">
                  <c:v>10.016977928692695</c:v>
                </c:pt>
                <c:pt idx="11">
                  <c:v>10.576600737512569</c:v>
                </c:pt>
                <c:pt idx="12">
                  <c:v>6.5774625181363939</c:v>
                </c:pt>
                <c:pt idx="13">
                  <c:v>1.9943467336683403</c:v>
                </c:pt>
                <c:pt idx="14">
                  <c:v>-3.5648148148148087</c:v>
                </c:pt>
                <c:pt idx="15">
                  <c:v>-10.535091708352283</c:v>
                </c:pt>
                <c:pt idx="16">
                  <c:v>-14.536378762668278</c:v>
                </c:pt>
                <c:pt idx="17">
                  <c:v>-17.65973826020015</c:v>
                </c:pt>
                <c:pt idx="18">
                  <c:v>-16.850696111377829</c:v>
                </c:pt>
                <c:pt idx="19">
                  <c:v>-11.572348356489329</c:v>
                </c:pt>
                <c:pt idx="20">
                  <c:v>-5.1681415929203691</c:v>
                </c:pt>
                <c:pt idx="21">
                  <c:v>6.0209424083769587</c:v>
                </c:pt>
                <c:pt idx="22">
                  <c:v>13.144726712856048</c:v>
                </c:pt>
                <c:pt idx="23">
                  <c:v>14.907070319984673</c:v>
                </c:pt>
                <c:pt idx="24">
                  <c:v>12.971257932064207</c:v>
                </c:pt>
                <c:pt idx="25">
                  <c:v>5.9082892416225805</c:v>
                </c:pt>
                <c:pt idx="26">
                  <c:v>2.1602313318591584</c:v>
                </c:pt>
                <c:pt idx="27">
                  <c:v>0.31682507920627845</c:v>
                </c:pt>
                <c:pt idx="28">
                  <c:v>-2.9076490996200119</c:v>
                </c:pt>
                <c:pt idx="29">
                  <c:v>-3.9966694421315498</c:v>
                </c:pt>
                <c:pt idx="30">
                  <c:v>-5.8608058608058542</c:v>
                </c:pt>
                <c:pt idx="31">
                  <c:v>-7.6130319148936252</c:v>
                </c:pt>
                <c:pt idx="32">
                  <c:v>-5.9384039475923176</c:v>
                </c:pt>
                <c:pt idx="33">
                  <c:v>-4.9783174327840509</c:v>
                </c:pt>
                <c:pt idx="34">
                  <c:v>-2.5999292536257537</c:v>
                </c:pt>
                <c:pt idx="35">
                  <c:v>-1.727240014393657</c:v>
                </c:pt>
                <c:pt idx="36">
                  <c:v>-3.2380607814761255</c:v>
                </c:pt>
                <c:pt idx="37">
                  <c:v>-2.6469514421321616</c:v>
                </c:pt>
                <c:pt idx="38">
                  <c:v>-4.4488832395133437</c:v>
                </c:pt>
                <c:pt idx="39">
                  <c:v>-4.7601611131453812</c:v>
                </c:pt>
                <c:pt idx="40">
                  <c:v>-2.112544400822578</c:v>
                </c:pt>
                <c:pt idx="41">
                  <c:v>5.6253515844739983E-2</c:v>
                </c:pt>
                <c:pt idx="42">
                  <c:v>2.9836564044089648</c:v>
                </c:pt>
                <c:pt idx="43">
                  <c:v>7.054978854286821</c:v>
                </c:pt>
                <c:pt idx="44">
                  <c:v>10.026737967914436</c:v>
                </c:pt>
                <c:pt idx="45">
                  <c:v>9.8763118440779625</c:v>
                </c:pt>
                <c:pt idx="46">
                  <c:v>11.090607123085441</c:v>
                </c:pt>
                <c:pt idx="47">
                  <c:v>9.3912731190519025</c:v>
                </c:pt>
                <c:pt idx="48">
                  <c:v>5.8496788751952886</c:v>
                </c:pt>
                <c:pt idx="49">
                  <c:v>6.6859969298993684</c:v>
                </c:pt>
                <c:pt idx="50">
                  <c:v>4.6511627906976747</c:v>
                </c:pt>
                <c:pt idx="51">
                  <c:v>4.1529875246224428</c:v>
                </c:pt>
                <c:pt idx="52">
                  <c:v>6.9858970154148814</c:v>
                </c:pt>
                <c:pt idx="53">
                  <c:v>3.7250199840127887</c:v>
                </c:pt>
                <c:pt idx="54">
                  <c:v>3.2539682539682606</c:v>
                </c:pt>
                <c:pt idx="55">
                  <c:v>3.13</c:v>
                </c:pt>
                <c:pt idx="56">
                  <c:v>0.9</c:v>
                </c:pt>
                <c:pt idx="57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B5-4589-A1D9-0D92ACCF8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4962264"/>
        <c:axId val="854958000"/>
      </c:lineChart>
      <c:dateAx>
        <c:axId val="854962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854958000"/>
        <c:crosses val="autoZero"/>
        <c:auto val="1"/>
        <c:lblOffset val="100"/>
        <c:baseTimeUnit val="months"/>
        <c:majorUnit val="12"/>
        <c:majorTimeUnit val="months"/>
      </c:dateAx>
      <c:valAx>
        <c:axId val="85495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85496226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fi-FI" dirty="0"/>
              <a:t>Uudistuotannon</a:t>
            </a:r>
            <a:r>
              <a:rPr lang="fi-FI" baseline="0" dirty="0"/>
              <a:t> volyymi-indeksi, v</a:t>
            </a:r>
            <a:r>
              <a:rPr lang="fi-FI" dirty="0"/>
              <a:t>uosimuutos, %</a:t>
            </a:r>
          </a:p>
        </c:rich>
      </c:tx>
      <c:layout>
        <c:manualLayout>
          <c:xMode val="edge"/>
          <c:yMode val="edge"/>
          <c:x val="4.0256780402449663E-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3254497450286842E-2"/>
          <c:y val="9.4422581147587337E-2"/>
          <c:w val="0.90605105638625061"/>
          <c:h val="0.7378341710513004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 rakennukset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Taul1!$A$110:$A$289</c:f>
              <c:numCache>
                <c:formatCode>m/d/yyyy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</c:numCache>
            </c:numRef>
          </c:cat>
          <c:val>
            <c:numRef>
              <c:f>Taul1!$B$110:$B$289</c:f>
              <c:numCache>
                <c:formatCode>General</c:formatCode>
                <c:ptCount val="180"/>
                <c:pt idx="0">
                  <c:v>3.4722222222222201</c:v>
                </c:pt>
                <c:pt idx="1">
                  <c:v>0.62735257214554596</c:v>
                </c:pt>
                <c:pt idx="2">
                  <c:v>-0.40322580645162798</c:v>
                </c:pt>
                <c:pt idx="3">
                  <c:v>1.0376134889753701</c:v>
                </c:pt>
                <c:pt idx="4">
                  <c:v>1.1235955056179801</c:v>
                </c:pt>
                <c:pt idx="5">
                  <c:v>3.7864077669902998</c:v>
                </c:pt>
                <c:pt idx="6">
                  <c:v>4.2477876106194703</c:v>
                </c:pt>
                <c:pt idx="7">
                  <c:v>5.6856187290970004</c:v>
                </c:pt>
                <c:pt idx="8">
                  <c:v>6.5778517901748597</c:v>
                </c:pt>
                <c:pt idx="9">
                  <c:v>9.0988626421697294</c:v>
                </c:pt>
                <c:pt idx="10">
                  <c:v>9.5903165735567892</c:v>
                </c:pt>
                <c:pt idx="11">
                  <c:v>9.8878695208970502</c:v>
                </c:pt>
                <c:pt idx="12">
                  <c:v>11.0738255033557</c:v>
                </c:pt>
                <c:pt idx="13">
                  <c:v>11.5960099750623</c:v>
                </c:pt>
                <c:pt idx="14">
                  <c:v>13.630229419703101</c:v>
                </c:pt>
                <c:pt idx="15">
                  <c:v>7.70218228498074</c:v>
                </c:pt>
                <c:pt idx="16">
                  <c:v>5.44444444444445</c:v>
                </c:pt>
                <c:pt idx="17">
                  <c:v>2.8999064546304898</c:v>
                </c:pt>
                <c:pt idx="18">
                  <c:v>1.69779286926995</c:v>
                </c:pt>
                <c:pt idx="19">
                  <c:v>2.68987341772152</c:v>
                </c:pt>
                <c:pt idx="20">
                  <c:v>2.734375</c:v>
                </c:pt>
                <c:pt idx="21">
                  <c:v>2.6463512429831599</c:v>
                </c:pt>
                <c:pt idx="22">
                  <c:v>2.4638912489379701</c:v>
                </c:pt>
                <c:pt idx="23">
                  <c:v>3.8033395176252398</c:v>
                </c:pt>
                <c:pt idx="24">
                  <c:v>3.3232628398791499</c:v>
                </c:pt>
                <c:pt idx="25">
                  <c:v>4.4692737430167604</c:v>
                </c:pt>
                <c:pt idx="26">
                  <c:v>6.2945368171021299</c:v>
                </c:pt>
                <c:pt idx="27">
                  <c:v>11.2038140643623</c:v>
                </c:pt>
                <c:pt idx="28">
                  <c:v>11.4857744994731</c:v>
                </c:pt>
                <c:pt idx="29">
                  <c:v>9.0000000000000107</c:v>
                </c:pt>
                <c:pt idx="30">
                  <c:v>7.5125208681135298</c:v>
                </c:pt>
                <c:pt idx="31">
                  <c:v>5.1617873651771902</c:v>
                </c:pt>
                <c:pt idx="32">
                  <c:v>4.7148288973383901</c:v>
                </c:pt>
                <c:pt idx="33">
                  <c:v>4.0624999999999902</c:v>
                </c:pt>
                <c:pt idx="34">
                  <c:v>4.8092868988391499</c:v>
                </c:pt>
                <c:pt idx="35">
                  <c:v>5.7193923145665702</c:v>
                </c:pt>
                <c:pt idx="36">
                  <c:v>7.9922027290448403</c:v>
                </c:pt>
                <c:pt idx="37">
                  <c:v>9.6256684491978604</c:v>
                </c:pt>
                <c:pt idx="38">
                  <c:v>7.5977653631284898</c:v>
                </c:pt>
                <c:pt idx="39">
                  <c:v>5.1446945337620598</c:v>
                </c:pt>
                <c:pt idx="40">
                  <c:v>1.9848771266540699</c:v>
                </c:pt>
                <c:pt idx="41">
                  <c:v>-1.66805671392827</c:v>
                </c:pt>
                <c:pt idx="42">
                  <c:v>-3.6490683229813801</c:v>
                </c:pt>
                <c:pt idx="43">
                  <c:v>-5.9340659340659299</c:v>
                </c:pt>
                <c:pt idx="44">
                  <c:v>-6.8990559186637599</c:v>
                </c:pt>
                <c:pt idx="45">
                  <c:v>-7.5825825825825799</c:v>
                </c:pt>
                <c:pt idx="46">
                  <c:v>-8.9398734177215307</c:v>
                </c:pt>
                <c:pt idx="47">
                  <c:v>-10.566356720202901</c:v>
                </c:pt>
                <c:pt idx="48">
                  <c:v>-12.4548736462094</c:v>
                </c:pt>
                <c:pt idx="49">
                  <c:v>-14.9268292682927</c:v>
                </c:pt>
                <c:pt idx="50">
                  <c:v>-15.472481827622</c:v>
                </c:pt>
                <c:pt idx="51">
                  <c:v>-17.940876656473002</c:v>
                </c:pt>
                <c:pt idx="52">
                  <c:v>-21.964782205746101</c:v>
                </c:pt>
                <c:pt idx="53">
                  <c:v>-22.4766751484309</c:v>
                </c:pt>
                <c:pt idx="54">
                  <c:v>-22.401289282836402</c:v>
                </c:pt>
                <c:pt idx="55">
                  <c:v>-22.507788161993801</c:v>
                </c:pt>
                <c:pt idx="56">
                  <c:v>-20.982839313572502</c:v>
                </c:pt>
                <c:pt idx="57">
                  <c:v>-17.627944760357401</c:v>
                </c:pt>
                <c:pt idx="58">
                  <c:v>-13.8140747176368</c:v>
                </c:pt>
                <c:pt idx="59">
                  <c:v>-10.964083175803401</c:v>
                </c:pt>
                <c:pt idx="60">
                  <c:v>-9.4845360824742304</c:v>
                </c:pt>
                <c:pt idx="61">
                  <c:v>-6.53669724770642</c:v>
                </c:pt>
                <c:pt idx="62">
                  <c:v>-6.1425061425061402</c:v>
                </c:pt>
                <c:pt idx="63">
                  <c:v>-1.6149068322981299</c:v>
                </c:pt>
                <c:pt idx="64">
                  <c:v>5.8194774346793201</c:v>
                </c:pt>
                <c:pt idx="65">
                  <c:v>12.363238512035</c:v>
                </c:pt>
                <c:pt idx="66">
                  <c:v>15.0571131879543</c:v>
                </c:pt>
                <c:pt idx="67">
                  <c:v>19.0954773869347</c:v>
                </c:pt>
                <c:pt idx="68">
                  <c:v>18.8548864758144</c:v>
                </c:pt>
                <c:pt idx="69">
                  <c:v>16.863905325443799</c:v>
                </c:pt>
                <c:pt idx="70">
                  <c:v>12.197580645161301</c:v>
                </c:pt>
                <c:pt idx="71">
                  <c:v>9.9787685774946802</c:v>
                </c:pt>
                <c:pt idx="72">
                  <c:v>8.7699316628701602</c:v>
                </c:pt>
                <c:pt idx="73">
                  <c:v>7.7300613496932504</c:v>
                </c:pt>
                <c:pt idx="74">
                  <c:v>8.5078534031413593</c:v>
                </c:pt>
                <c:pt idx="75">
                  <c:v>5.5555555555555403</c:v>
                </c:pt>
                <c:pt idx="76">
                  <c:v>4.4893378226711604</c:v>
                </c:pt>
                <c:pt idx="77">
                  <c:v>2.8237585199610402</c:v>
                </c:pt>
                <c:pt idx="78">
                  <c:v>2.25631768953069</c:v>
                </c:pt>
                <c:pt idx="79">
                  <c:v>2.2784810126582302</c:v>
                </c:pt>
                <c:pt idx="80">
                  <c:v>2.9069767441860499</c:v>
                </c:pt>
                <c:pt idx="81">
                  <c:v>2.78481012658228</c:v>
                </c:pt>
                <c:pt idx="82">
                  <c:v>4.0431266846361202</c:v>
                </c:pt>
                <c:pt idx="83">
                  <c:v>4.4401544401544504</c:v>
                </c:pt>
                <c:pt idx="84">
                  <c:v>4.1884816753926701</c:v>
                </c:pt>
                <c:pt idx="85">
                  <c:v>3.0751708428245998</c:v>
                </c:pt>
                <c:pt idx="86">
                  <c:v>1.2062726176115799</c:v>
                </c:pt>
                <c:pt idx="87">
                  <c:v>-0.598086124401914</c:v>
                </c:pt>
                <c:pt idx="88">
                  <c:v>-2.0408163265305999</c:v>
                </c:pt>
                <c:pt idx="89">
                  <c:v>-5.3977272727272601</c:v>
                </c:pt>
                <c:pt idx="90">
                  <c:v>-6.5313327449249696</c:v>
                </c:pt>
                <c:pt idx="91">
                  <c:v>-8.1683168316831694</c:v>
                </c:pt>
                <c:pt idx="92">
                  <c:v>-9.1202582728006494</c:v>
                </c:pt>
                <c:pt idx="93">
                  <c:v>-10.3448275862069</c:v>
                </c:pt>
                <c:pt idx="94">
                  <c:v>-9.7582037996545701</c:v>
                </c:pt>
                <c:pt idx="95">
                  <c:v>-11.090573012939</c:v>
                </c:pt>
                <c:pt idx="96">
                  <c:v>-10.3517587939698</c:v>
                </c:pt>
                <c:pt idx="97">
                  <c:v>-10.939226519337</c:v>
                </c:pt>
                <c:pt idx="98">
                  <c:v>-8.7008343265792707</c:v>
                </c:pt>
                <c:pt idx="99">
                  <c:v>-9.5066185318892806</c:v>
                </c:pt>
                <c:pt idx="100">
                  <c:v>-10.3070175438597</c:v>
                </c:pt>
                <c:pt idx="101">
                  <c:v>-8.3083083083083196</c:v>
                </c:pt>
                <c:pt idx="102">
                  <c:v>-8.7818696883852798</c:v>
                </c:pt>
                <c:pt idx="103">
                  <c:v>-9.7035040431266797</c:v>
                </c:pt>
                <c:pt idx="104">
                  <c:v>-9.7690941385435206</c:v>
                </c:pt>
                <c:pt idx="105">
                  <c:v>-8.9743589743589691</c:v>
                </c:pt>
                <c:pt idx="106">
                  <c:v>-9.2822966507177096</c:v>
                </c:pt>
                <c:pt idx="107">
                  <c:v>-9.1476091476091401</c:v>
                </c:pt>
                <c:pt idx="108">
                  <c:v>-8.0717488789237706</c:v>
                </c:pt>
                <c:pt idx="109">
                  <c:v>-4.2183622828783998</c:v>
                </c:pt>
                <c:pt idx="110">
                  <c:v>-4.8302872062663003</c:v>
                </c:pt>
                <c:pt idx="111">
                  <c:v>-3.45744680851065</c:v>
                </c:pt>
                <c:pt idx="112">
                  <c:v>-7.5794621026894902</c:v>
                </c:pt>
                <c:pt idx="113">
                  <c:v>-12.2270742358078</c:v>
                </c:pt>
                <c:pt idx="114">
                  <c:v>-12.6293995859213</c:v>
                </c:pt>
                <c:pt idx="115">
                  <c:v>-13.2338308457711</c:v>
                </c:pt>
                <c:pt idx="116">
                  <c:v>-12.696850393700799</c:v>
                </c:pt>
                <c:pt idx="117">
                  <c:v>-11.4688128772636</c:v>
                </c:pt>
                <c:pt idx="118">
                  <c:v>-11.286919831223599</c:v>
                </c:pt>
                <c:pt idx="119">
                  <c:v>-9.6109839816933693</c:v>
                </c:pt>
                <c:pt idx="120">
                  <c:v>-9.1463414634146307</c:v>
                </c:pt>
                <c:pt idx="121">
                  <c:v>-9.8445595854922399</c:v>
                </c:pt>
                <c:pt idx="122">
                  <c:v>-7.1330589849108401</c:v>
                </c:pt>
                <c:pt idx="123">
                  <c:v>-5.3719008264462698</c:v>
                </c:pt>
                <c:pt idx="124">
                  <c:v>-3.8359788359788198</c:v>
                </c:pt>
                <c:pt idx="125">
                  <c:v>-2.3631840796020001</c:v>
                </c:pt>
                <c:pt idx="126">
                  <c:v>-2.2511848341232299</c:v>
                </c:pt>
                <c:pt idx="127">
                  <c:v>-0.45871559633028203</c:v>
                </c:pt>
                <c:pt idx="128">
                  <c:v>0.22547914317925899</c:v>
                </c:pt>
                <c:pt idx="129">
                  <c:v>1.5909090909090999</c:v>
                </c:pt>
                <c:pt idx="130">
                  <c:v>4.51843043995245</c:v>
                </c:pt>
                <c:pt idx="131">
                  <c:v>7.59493670886076</c:v>
                </c:pt>
                <c:pt idx="132">
                  <c:v>8.5906040268456394</c:v>
                </c:pt>
                <c:pt idx="133">
                  <c:v>10.7758620689655</c:v>
                </c:pt>
                <c:pt idx="134">
                  <c:v>11.9645494830133</c:v>
                </c:pt>
                <c:pt idx="135">
                  <c:v>12.0815138282387</c:v>
                </c:pt>
                <c:pt idx="136">
                  <c:v>13.2049518569463</c:v>
                </c:pt>
                <c:pt idx="137">
                  <c:v>14.012738853503199</c:v>
                </c:pt>
                <c:pt idx="138">
                  <c:v>12.4848484848485</c:v>
                </c:pt>
                <c:pt idx="139">
                  <c:v>14.285714285714301</c:v>
                </c:pt>
                <c:pt idx="140">
                  <c:v>13.3858267716535</c:v>
                </c:pt>
                <c:pt idx="141">
                  <c:v>13.199105145413901</c:v>
                </c:pt>
                <c:pt idx="142">
                  <c:v>11.8316268486917</c:v>
                </c:pt>
                <c:pt idx="143">
                  <c:v>9.1764705882352899</c:v>
                </c:pt>
                <c:pt idx="144">
                  <c:v>9.8887515451174295</c:v>
                </c:pt>
                <c:pt idx="145">
                  <c:v>10.7652399481193</c:v>
                </c:pt>
                <c:pt idx="146">
                  <c:v>12.0052770448549</c:v>
                </c:pt>
                <c:pt idx="147">
                  <c:v>10</c:v>
                </c:pt>
                <c:pt idx="148">
                  <c:v>8.9914945321992796</c:v>
                </c:pt>
                <c:pt idx="149">
                  <c:v>8.1564245810055809</c:v>
                </c:pt>
                <c:pt idx="150">
                  <c:v>7.6508620689655302</c:v>
                </c:pt>
                <c:pt idx="151">
                  <c:v>5.0403225806451601</c:v>
                </c:pt>
                <c:pt idx="152">
                  <c:v>5.6547619047619104</c:v>
                </c:pt>
                <c:pt idx="153">
                  <c:v>5.5335968379446596</c:v>
                </c:pt>
                <c:pt idx="154">
                  <c:v>6.4089521871820896</c:v>
                </c:pt>
                <c:pt idx="155">
                  <c:v>9.375</c:v>
                </c:pt>
                <c:pt idx="156">
                  <c:v>12.8233970753656</c:v>
                </c:pt>
                <c:pt idx="157">
                  <c:v>14.4028103044496</c:v>
                </c:pt>
                <c:pt idx="158">
                  <c:v>10.718492343934001</c:v>
                </c:pt>
                <c:pt idx="159">
                  <c:v>11.2160566706021</c:v>
                </c:pt>
                <c:pt idx="160">
                  <c:v>9.2530657748049006</c:v>
                </c:pt>
                <c:pt idx="161">
                  <c:v>9.7107438016528995</c:v>
                </c:pt>
                <c:pt idx="162">
                  <c:v>8.8088088088088092</c:v>
                </c:pt>
                <c:pt idx="163">
                  <c:v>7.1017274472168799</c:v>
                </c:pt>
                <c:pt idx="164">
                  <c:v>6.1971830985915402</c:v>
                </c:pt>
                <c:pt idx="165">
                  <c:v>5.3370786516853999</c:v>
                </c:pt>
                <c:pt idx="166">
                  <c:v>3.9196940726577498</c:v>
                </c:pt>
                <c:pt idx="167">
                  <c:v>3.9408866995073901</c:v>
                </c:pt>
                <c:pt idx="168">
                  <c:v>1.19641076769691</c:v>
                </c:pt>
                <c:pt idx="169">
                  <c:v>-2.2517911975435001</c:v>
                </c:pt>
                <c:pt idx="170">
                  <c:v>0.21276595744681201</c:v>
                </c:pt>
                <c:pt idx="171">
                  <c:v>-0.31847133757961499</c:v>
                </c:pt>
                <c:pt idx="172">
                  <c:v>-0.10204081632652499</c:v>
                </c:pt>
                <c:pt idx="173">
                  <c:v>-2.7306967984934101</c:v>
                </c:pt>
                <c:pt idx="174">
                  <c:v>-1.1959521619135201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9A-4C06-A080-183F4E2CD56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Asuinrakennukset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Taul1!$A$110:$A$289</c:f>
              <c:numCache>
                <c:formatCode>m/d/yyyy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</c:numCache>
            </c:numRef>
          </c:cat>
          <c:val>
            <c:numRef>
              <c:f>Taul1!$C$110:$C$289</c:f>
              <c:numCache>
                <c:formatCode>General</c:formatCode>
                <c:ptCount val="180"/>
                <c:pt idx="0">
                  <c:v>5.1339285714285801</c:v>
                </c:pt>
                <c:pt idx="1">
                  <c:v>2.7707808564231602</c:v>
                </c:pt>
                <c:pt idx="2">
                  <c:v>0.82758620689654405</c:v>
                </c:pt>
                <c:pt idx="3">
                  <c:v>2.1136063408190102</c:v>
                </c:pt>
                <c:pt idx="4">
                  <c:v>2.55271920088791</c:v>
                </c:pt>
                <c:pt idx="5">
                  <c:v>3.5023041474654399</c:v>
                </c:pt>
                <c:pt idx="6">
                  <c:v>3.6624203821656001</c:v>
                </c:pt>
                <c:pt idx="7">
                  <c:v>5.8181818181818201</c:v>
                </c:pt>
                <c:pt idx="8">
                  <c:v>6.1195104391648698</c:v>
                </c:pt>
                <c:pt idx="9">
                  <c:v>7.3903002309468802</c:v>
                </c:pt>
                <c:pt idx="10">
                  <c:v>8.0876158382476895</c:v>
                </c:pt>
                <c:pt idx="11">
                  <c:v>9.1337099811676108</c:v>
                </c:pt>
                <c:pt idx="12">
                  <c:v>9.9787685774946802</c:v>
                </c:pt>
                <c:pt idx="13">
                  <c:v>10.4166666666667</c:v>
                </c:pt>
                <c:pt idx="14">
                  <c:v>11.4911080711354</c:v>
                </c:pt>
                <c:pt idx="15">
                  <c:v>4.1397153945666298</c:v>
                </c:pt>
                <c:pt idx="16">
                  <c:v>2.2727272727272698</c:v>
                </c:pt>
                <c:pt idx="17">
                  <c:v>-0.17809439002671701</c:v>
                </c:pt>
                <c:pt idx="18">
                  <c:v>-0.460829493087553</c:v>
                </c:pt>
                <c:pt idx="19">
                  <c:v>0.68728522336769804</c:v>
                </c:pt>
                <c:pt idx="20">
                  <c:v>1.56037991858886</c:v>
                </c:pt>
                <c:pt idx="21">
                  <c:v>2.7956989247311901</c:v>
                </c:pt>
                <c:pt idx="22">
                  <c:v>2.0265003897116101</c:v>
                </c:pt>
                <c:pt idx="23">
                  <c:v>2.93356341673856</c:v>
                </c:pt>
                <c:pt idx="24">
                  <c:v>1.8339768339768401</c:v>
                </c:pt>
                <c:pt idx="25">
                  <c:v>1.55382907880134</c:v>
                </c:pt>
                <c:pt idx="26">
                  <c:v>3.80368098159509</c:v>
                </c:pt>
                <c:pt idx="27">
                  <c:v>6.58385093167702</c:v>
                </c:pt>
                <c:pt idx="28">
                  <c:v>4.9735449735449802</c:v>
                </c:pt>
                <c:pt idx="29">
                  <c:v>4.0142729705619997</c:v>
                </c:pt>
                <c:pt idx="30">
                  <c:v>0.84876543209876099</c:v>
                </c:pt>
                <c:pt idx="31">
                  <c:v>-3.34470989761093</c:v>
                </c:pt>
                <c:pt idx="32">
                  <c:v>-6.3460253841015399</c:v>
                </c:pt>
                <c:pt idx="33">
                  <c:v>-9.5536959553696104</c:v>
                </c:pt>
                <c:pt idx="34">
                  <c:v>-10.7715813598167</c:v>
                </c:pt>
                <c:pt idx="35">
                  <c:v>-12.070410729254</c:v>
                </c:pt>
                <c:pt idx="36">
                  <c:v>-10.6161137440758</c:v>
                </c:pt>
                <c:pt idx="37">
                  <c:v>-10.163934426229501</c:v>
                </c:pt>
                <c:pt idx="38">
                  <c:v>-13.0023640661939</c:v>
                </c:pt>
                <c:pt idx="39">
                  <c:v>-15.034965034964999</c:v>
                </c:pt>
                <c:pt idx="40">
                  <c:v>-15.826612903225801</c:v>
                </c:pt>
                <c:pt idx="41">
                  <c:v>-18.4391080617496</c:v>
                </c:pt>
                <c:pt idx="42">
                  <c:v>-19.586840091813301</c:v>
                </c:pt>
                <c:pt idx="43">
                  <c:v>-20.9745762711864</c:v>
                </c:pt>
                <c:pt idx="44">
                  <c:v>-20.898716119828801</c:v>
                </c:pt>
                <c:pt idx="45">
                  <c:v>-20.740169622205102</c:v>
                </c:pt>
                <c:pt idx="46">
                  <c:v>-22.174657534246599</c:v>
                </c:pt>
                <c:pt idx="47">
                  <c:v>-23.9275500476645</c:v>
                </c:pt>
                <c:pt idx="48">
                  <c:v>-27.465535524920501</c:v>
                </c:pt>
                <c:pt idx="49">
                  <c:v>-31.143552311435499</c:v>
                </c:pt>
                <c:pt idx="50">
                  <c:v>-34.103260869565197</c:v>
                </c:pt>
                <c:pt idx="51">
                  <c:v>-37.448559670781897</c:v>
                </c:pt>
                <c:pt idx="52">
                  <c:v>-40.119760479041901</c:v>
                </c:pt>
                <c:pt idx="53">
                  <c:v>-36.698212407991598</c:v>
                </c:pt>
                <c:pt idx="54">
                  <c:v>-34.157944814462397</c:v>
                </c:pt>
                <c:pt idx="55">
                  <c:v>-30.7417336907954</c:v>
                </c:pt>
                <c:pt idx="56">
                  <c:v>-24.165915238954</c:v>
                </c:pt>
                <c:pt idx="57">
                  <c:v>-15.8560311284047</c:v>
                </c:pt>
                <c:pt idx="58">
                  <c:v>-5.5005500550055002</c:v>
                </c:pt>
                <c:pt idx="59">
                  <c:v>4.8872180451127898</c:v>
                </c:pt>
                <c:pt idx="60">
                  <c:v>14.1812865497076</c:v>
                </c:pt>
                <c:pt idx="61">
                  <c:v>26.5017667844523</c:v>
                </c:pt>
                <c:pt idx="62">
                  <c:v>35.463917525773198</c:v>
                </c:pt>
                <c:pt idx="63">
                  <c:v>53.289473684210499</c:v>
                </c:pt>
                <c:pt idx="64">
                  <c:v>62.8</c:v>
                </c:pt>
                <c:pt idx="65">
                  <c:v>63.621262458471698</c:v>
                </c:pt>
                <c:pt idx="66">
                  <c:v>63.439306358381501</c:v>
                </c:pt>
                <c:pt idx="67">
                  <c:v>65.935483870967701</c:v>
                </c:pt>
                <c:pt idx="68">
                  <c:v>57.312722948870402</c:v>
                </c:pt>
                <c:pt idx="69">
                  <c:v>50.404624277456598</c:v>
                </c:pt>
                <c:pt idx="70">
                  <c:v>40.395809080325897</c:v>
                </c:pt>
                <c:pt idx="71">
                  <c:v>31.541218637992799</c:v>
                </c:pt>
                <c:pt idx="72">
                  <c:v>27.912932138284301</c:v>
                </c:pt>
                <c:pt idx="73">
                  <c:v>23.184357541899502</c:v>
                </c:pt>
                <c:pt idx="74">
                  <c:v>19.939117199391202</c:v>
                </c:pt>
                <c:pt idx="75">
                  <c:v>11.4449213161659</c:v>
                </c:pt>
                <c:pt idx="76">
                  <c:v>7.73955773955774</c:v>
                </c:pt>
                <c:pt idx="77">
                  <c:v>3.0456852791878202</c:v>
                </c:pt>
                <c:pt idx="78">
                  <c:v>1.9451812555260899</c:v>
                </c:pt>
                <c:pt idx="79">
                  <c:v>-0.31104199066874499</c:v>
                </c:pt>
                <c:pt idx="80">
                  <c:v>0.75585789871504205</c:v>
                </c:pt>
                <c:pt idx="81">
                  <c:v>-0.845503458877782</c:v>
                </c:pt>
                <c:pt idx="82">
                  <c:v>-1.65837479270315</c:v>
                </c:pt>
                <c:pt idx="83">
                  <c:v>-0.36330608537692199</c:v>
                </c:pt>
                <c:pt idx="84">
                  <c:v>-2.1021021021021098</c:v>
                </c:pt>
                <c:pt idx="85">
                  <c:v>-1.8140589569161101</c:v>
                </c:pt>
                <c:pt idx="86">
                  <c:v>-1.7766497461928801</c:v>
                </c:pt>
                <c:pt idx="87">
                  <c:v>-1.9255455712451901</c:v>
                </c:pt>
                <c:pt idx="88">
                  <c:v>-4.4469783352337604</c:v>
                </c:pt>
                <c:pt idx="89">
                  <c:v>-9.1625615763546797</c:v>
                </c:pt>
                <c:pt idx="90">
                  <c:v>-10.928013876843</c:v>
                </c:pt>
                <c:pt idx="91">
                  <c:v>-11.154446177847101</c:v>
                </c:pt>
                <c:pt idx="92">
                  <c:v>-12.1530382595649</c:v>
                </c:pt>
                <c:pt idx="93">
                  <c:v>-12.2480620155039</c:v>
                </c:pt>
                <c:pt idx="94">
                  <c:v>-9.19055649241146</c:v>
                </c:pt>
                <c:pt idx="95">
                  <c:v>-11.2123974475843</c:v>
                </c:pt>
                <c:pt idx="96">
                  <c:v>-8.7934560327198295</c:v>
                </c:pt>
                <c:pt idx="97">
                  <c:v>-10.046189376443399</c:v>
                </c:pt>
                <c:pt idx="98">
                  <c:v>-6.07235142118863</c:v>
                </c:pt>
                <c:pt idx="99">
                  <c:v>-9.6858638743455607</c:v>
                </c:pt>
                <c:pt idx="100">
                  <c:v>-8.5918854415274506</c:v>
                </c:pt>
                <c:pt idx="101">
                  <c:v>-7.5921908893709302</c:v>
                </c:pt>
                <c:pt idx="102">
                  <c:v>-8.6660175267770292</c:v>
                </c:pt>
                <c:pt idx="103">
                  <c:v>-10.9745390693591</c:v>
                </c:pt>
                <c:pt idx="104">
                  <c:v>-11.7847993168232</c:v>
                </c:pt>
                <c:pt idx="105">
                  <c:v>-13.339222614841001</c:v>
                </c:pt>
                <c:pt idx="106">
                  <c:v>-15.784586815227501</c:v>
                </c:pt>
                <c:pt idx="107">
                  <c:v>-15.400410677618099</c:v>
                </c:pt>
                <c:pt idx="108">
                  <c:v>-15.1345291479821</c:v>
                </c:pt>
                <c:pt idx="109">
                  <c:v>-10.1412066752247</c:v>
                </c:pt>
                <c:pt idx="110">
                  <c:v>-11.9669876203576</c:v>
                </c:pt>
                <c:pt idx="111">
                  <c:v>-9.27536231884058</c:v>
                </c:pt>
                <c:pt idx="112">
                  <c:v>-15.2741514360313</c:v>
                </c:pt>
                <c:pt idx="113">
                  <c:v>-16.3145539906103</c:v>
                </c:pt>
                <c:pt idx="114">
                  <c:v>-17.910447761194</c:v>
                </c:pt>
                <c:pt idx="115">
                  <c:v>-17.948717948717999</c:v>
                </c:pt>
                <c:pt idx="116">
                  <c:v>-17.231364956437599</c:v>
                </c:pt>
                <c:pt idx="117">
                  <c:v>-14.780835881753299</c:v>
                </c:pt>
                <c:pt idx="118">
                  <c:v>-12.1278941565601</c:v>
                </c:pt>
                <c:pt idx="119">
                  <c:v>-10.558252427184501</c:v>
                </c:pt>
                <c:pt idx="120">
                  <c:v>-9.5112285336856104</c:v>
                </c:pt>
                <c:pt idx="121">
                  <c:v>-10.4285714285714</c:v>
                </c:pt>
                <c:pt idx="122">
                  <c:v>-6.5625</c:v>
                </c:pt>
                <c:pt idx="123">
                  <c:v>-6.5495207667731696</c:v>
                </c:pt>
                <c:pt idx="124">
                  <c:v>-4.4684129429892199</c:v>
                </c:pt>
                <c:pt idx="125">
                  <c:v>-3.2258064516128999</c:v>
                </c:pt>
                <c:pt idx="126">
                  <c:v>-2.0779220779220702</c:v>
                </c:pt>
                <c:pt idx="127">
                  <c:v>-0.240384615384619</c:v>
                </c:pt>
                <c:pt idx="128">
                  <c:v>0.58479532163742698</c:v>
                </c:pt>
                <c:pt idx="129">
                  <c:v>4.0669856459330198</c:v>
                </c:pt>
                <c:pt idx="130">
                  <c:v>6.900878293601</c:v>
                </c:pt>
                <c:pt idx="131">
                  <c:v>12.347354138398901</c:v>
                </c:pt>
                <c:pt idx="132">
                  <c:v>14.4525547445256</c:v>
                </c:pt>
                <c:pt idx="133">
                  <c:v>18.0223285486443</c:v>
                </c:pt>
                <c:pt idx="134">
                  <c:v>19.732441471571899</c:v>
                </c:pt>
                <c:pt idx="135">
                  <c:v>22.7350427350427</c:v>
                </c:pt>
                <c:pt idx="136">
                  <c:v>24.193548387096801</c:v>
                </c:pt>
                <c:pt idx="137">
                  <c:v>21.304347826087</c:v>
                </c:pt>
                <c:pt idx="138">
                  <c:v>18.435013262599501</c:v>
                </c:pt>
                <c:pt idx="139">
                  <c:v>19.1566265060241</c:v>
                </c:pt>
                <c:pt idx="140">
                  <c:v>16.046511627907002</c:v>
                </c:pt>
                <c:pt idx="141">
                  <c:v>15.0574712643678</c:v>
                </c:pt>
                <c:pt idx="142">
                  <c:v>12.7934272300469</c:v>
                </c:pt>
                <c:pt idx="143">
                  <c:v>9.5410628019323696</c:v>
                </c:pt>
                <c:pt idx="144">
                  <c:v>9.8214285714285605</c:v>
                </c:pt>
                <c:pt idx="145">
                  <c:v>9.5945945945945894</c:v>
                </c:pt>
                <c:pt idx="146">
                  <c:v>12.430167597765401</c:v>
                </c:pt>
                <c:pt idx="147">
                  <c:v>10.3064066852368</c:v>
                </c:pt>
                <c:pt idx="148">
                  <c:v>9.6103896103896194</c:v>
                </c:pt>
                <c:pt idx="149">
                  <c:v>8.9605734767025105</c:v>
                </c:pt>
                <c:pt idx="150">
                  <c:v>7.0548712206047002</c:v>
                </c:pt>
                <c:pt idx="151">
                  <c:v>4.8533872598584402</c:v>
                </c:pt>
                <c:pt idx="152">
                  <c:v>9.5190380761523006</c:v>
                </c:pt>
                <c:pt idx="153">
                  <c:v>8.4915084915084904</c:v>
                </c:pt>
                <c:pt idx="154">
                  <c:v>10.093652445369401</c:v>
                </c:pt>
                <c:pt idx="155">
                  <c:v>12.458654906284499</c:v>
                </c:pt>
                <c:pt idx="156">
                  <c:v>16.144018583043</c:v>
                </c:pt>
                <c:pt idx="157">
                  <c:v>18.6189889025894</c:v>
                </c:pt>
                <c:pt idx="158">
                  <c:v>15.1552795031056</c:v>
                </c:pt>
                <c:pt idx="159">
                  <c:v>17.297979797979799</c:v>
                </c:pt>
                <c:pt idx="160">
                  <c:v>11.848341232227501</c:v>
                </c:pt>
                <c:pt idx="161">
                  <c:v>10.9649122807018</c:v>
                </c:pt>
                <c:pt idx="162">
                  <c:v>9.2050209205021005</c:v>
                </c:pt>
                <c:pt idx="163">
                  <c:v>8.7753134040501397</c:v>
                </c:pt>
                <c:pt idx="164">
                  <c:v>5.3979871912168402</c:v>
                </c:pt>
                <c:pt idx="165">
                  <c:v>4.8802946593002003</c:v>
                </c:pt>
                <c:pt idx="166">
                  <c:v>2.5519848771266598</c:v>
                </c:pt>
                <c:pt idx="167">
                  <c:v>1.5686274509803899</c:v>
                </c:pt>
                <c:pt idx="168">
                  <c:v>-1</c:v>
                </c:pt>
                <c:pt idx="169">
                  <c:v>-4.2619542619542701</c:v>
                </c:pt>
                <c:pt idx="170">
                  <c:v>-3.34412081984898</c:v>
                </c:pt>
                <c:pt idx="171">
                  <c:v>-6.3509149623250902</c:v>
                </c:pt>
                <c:pt idx="172">
                  <c:v>-6.1440677966101802</c:v>
                </c:pt>
                <c:pt idx="173">
                  <c:v>-7.6086956521739202</c:v>
                </c:pt>
                <c:pt idx="174">
                  <c:v>-5.7471264367816097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9A-4C06-A080-183F4E2CD56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Muut kuin Asuinrakennukset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Taul1!$A$110:$A$289</c:f>
              <c:numCache>
                <c:formatCode>m/d/yyyy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</c:numCache>
            </c:numRef>
          </c:cat>
          <c:val>
            <c:numRef>
              <c:f>Taul1!$D$110:$D$289</c:f>
              <c:numCache>
                <c:formatCode>General</c:formatCode>
                <c:ptCount val="180"/>
                <c:pt idx="0">
                  <c:v>1.67464114832537</c:v>
                </c:pt>
                <c:pt idx="1">
                  <c:v>-1.37499999999999</c:v>
                </c:pt>
                <c:pt idx="2">
                  <c:v>-1.4454664914586</c:v>
                </c:pt>
                <c:pt idx="3">
                  <c:v>-0.12755102040817401</c:v>
                </c:pt>
                <c:pt idx="4">
                  <c:v>-0.113636363636357</c:v>
                </c:pt>
                <c:pt idx="5">
                  <c:v>4.1836734693877498</c:v>
                </c:pt>
                <c:pt idx="6">
                  <c:v>4.9212598425196896</c:v>
                </c:pt>
                <c:pt idx="7">
                  <c:v>5.7115198451113303</c:v>
                </c:pt>
                <c:pt idx="8">
                  <c:v>7.0805043646944803</c:v>
                </c:pt>
                <c:pt idx="9">
                  <c:v>11.188811188811201</c:v>
                </c:pt>
                <c:pt idx="10">
                  <c:v>11.328527291452099</c:v>
                </c:pt>
                <c:pt idx="11">
                  <c:v>10.5726872246696</c:v>
                </c:pt>
                <c:pt idx="12">
                  <c:v>12.235294117647101</c:v>
                </c:pt>
                <c:pt idx="13">
                  <c:v>12.674271229404299</c:v>
                </c:pt>
                <c:pt idx="14">
                  <c:v>15.466666666666701</c:v>
                </c:pt>
                <c:pt idx="15">
                  <c:v>10.9833971902938</c:v>
                </c:pt>
                <c:pt idx="16">
                  <c:v>8.30489192263936</c:v>
                </c:pt>
                <c:pt idx="17">
                  <c:v>5.9745347698335101</c:v>
                </c:pt>
                <c:pt idx="18">
                  <c:v>4.0337711069418498</c:v>
                </c:pt>
                <c:pt idx="19">
                  <c:v>4.8534798534798496</c:v>
                </c:pt>
                <c:pt idx="20">
                  <c:v>4.1666666666666599</c:v>
                </c:pt>
                <c:pt idx="21">
                  <c:v>2.4258760107816699</c:v>
                </c:pt>
                <c:pt idx="22">
                  <c:v>2.8677150786309098</c:v>
                </c:pt>
                <c:pt idx="23">
                  <c:v>4.7808764940239001</c:v>
                </c:pt>
                <c:pt idx="24">
                  <c:v>4.9266247379454802</c:v>
                </c:pt>
                <c:pt idx="25">
                  <c:v>7.3115860517435296</c:v>
                </c:pt>
                <c:pt idx="26">
                  <c:v>8.4295612009237999</c:v>
                </c:pt>
                <c:pt idx="27">
                  <c:v>15.3049482163406</c:v>
                </c:pt>
                <c:pt idx="28">
                  <c:v>17.331932773109202</c:v>
                </c:pt>
                <c:pt idx="29">
                  <c:v>13.5859519408503</c:v>
                </c:pt>
                <c:pt idx="30">
                  <c:v>14.697926059513099</c:v>
                </c:pt>
                <c:pt idx="31">
                  <c:v>15.1091703056769</c:v>
                </c:pt>
                <c:pt idx="32">
                  <c:v>17.739130434782599</c:v>
                </c:pt>
                <c:pt idx="33">
                  <c:v>19.649122807017498</c:v>
                </c:pt>
                <c:pt idx="34">
                  <c:v>21.582733812949598</c:v>
                </c:pt>
                <c:pt idx="35">
                  <c:v>23.954372623574098</c:v>
                </c:pt>
                <c:pt idx="36">
                  <c:v>25.674325674325701</c:v>
                </c:pt>
                <c:pt idx="37">
                  <c:v>26.7295597484277</c:v>
                </c:pt>
                <c:pt idx="38">
                  <c:v>24.3876464323749</c:v>
                </c:pt>
                <c:pt idx="39">
                  <c:v>20.758483033932102</c:v>
                </c:pt>
                <c:pt idx="40">
                  <c:v>16.4726947179946</c:v>
                </c:pt>
                <c:pt idx="41">
                  <c:v>12.693246541903999</c:v>
                </c:pt>
                <c:pt idx="42">
                  <c:v>11.0849056603774</c:v>
                </c:pt>
                <c:pt idx="43">
                  <c:v>8.8012139605462796</c:v>
                </c:pt>
                <c:pt idx="44">
                  <c:v>6.2038404726735603</c:v>
                </c:pt>
                <c:pt idx="45">
                  <c:v>3.8123167155425102</c:v>
                </c:pt>
                <c:pt idx="46">
                  <c:v>1.40532544378699</c:v>
                </c:pt>
                <c:pt idx="47">
                  <c:v>-0.76687116564417201</c:v>
                </c:pt>
                <c:pt idx="48">
                  <c:v>-2.3052464228934801</c:v>
                </c:pt>
                <c:pt idx="49">
                  <c:v>-4.8800661703887602</c:v>
                </c:pt>
                <c:pt idx="50">
                  <c:v>-4.7945205479451998</c:v>
                </c:pt>
                <c:pt idx="51">
                  <c:v>-7.3553719008264498</c:v>
                </c:pt>
                <c:pt idx="52">
                  <c:v>-11.452728670253601</c:v>
                </c:pt>
                <c:pt idx="53">
                  <c:v>-13.5740072202166</c:v>
                </c:pt>
                <c:pt idx="54">
                  <c:v>-14.4373673036093</c:v>
                </c:pt>
                <c:pt idx="55">
                  <c:v>-16.6666666666667</c:v>
                </c:pt>
                <c:pt idx="56">
                  <c:v>-18.6369958275383</c:v>
                </c:pt>
                <c:pt idx="57">
                  <c:v>-18.926553672316398</c:v>
                </c:pt>
                <c:pt idx="58">
                  <c:v>-18.8913202042305</c:v>
                </c:pt>
                <c:pt idx="59">
                  <c:v>-19.860896445131399</c:v>
                </c:pt>
                <c:pt idx="60">
                  <c:v>-21.318144833197699</c:v>
                </c:pt>
                <c:pt idx="61">
                  <c:v>-21.304347826087</c:v>
                </c:pt>
                <c:pt idx="62">
                  <c:v>-22.571942446043199</c:v>
                </c:pt>
                <c:pt idx="63">
                  <c:v>-21.766280107047301</c:v>
                </c:pt>
                <c:pt idx="64">
                  <c:v>-16.5798611111111</c:v>
                </c:pt>
                <c:pt idx="65">
                  <c:v>-11.0275689223058</c:v>
                </c:pt>
                <c:pt idx="66">
                  <c:v>-10.0082712985939</c:v>
                </c:pt>
                <c:pt idx="67">
                  <c:v>-8.5355648535564903</c:v>
                </c:pt>
                <c:pt idx="68">
                  <c:v>-6.2393162393162402</c:v>
                </c:pt>
                <c:pt idx="69">
                  <c:v>-5.92334494773519</c:v>
                </c:pt>
                <c:pt idx="70">
                  <c:v>-7.4640287769784104</c:v>
                </c:pt>
                <c:pt idx="71">
                  <c:v>-5.8823529411764799</c:v>
                </c:pt>
                <c:pt idx="72">
                  <c:v>-5.4808686659772503</c:v>
                </c:pt>
                <c:pt idx="73">
                  <c:v>-3.3149171270718201</c:v>
                </c:pt>
                <c:pt idx="74">
                  <c:v>0.58072009291521498</c:v>
                </c:pt>
                <c:pt idx="75">
                  <c:v>1.36830102622577</c:v>
                </c:pt>
                <c:pt idx="76">
                  <c:v>1.87304890738815</c:v>
                </c:pt>
                <c:pt idx="77">
                  <c:v>2.6291079812206499</c:v>
                </c:pt>
                <c:pt idx="78">
                  <c:v>2.48161764705883</c:v>
                </c:pt>
                <c:pt idx="79">
                  <c:v>5.032021957914</c:v>
                </c:pt>
                <c:pt idx="80">
                  <c:v>5.1959890610756601</c:v>
                </c:pt>
                <c:pt idx="81">
                  <c:v>6.7592592592592604</c:v>
                </c:pt>
                <c:pt idx="82">
                  <c:v>10.009718172983501</c:v>
                </c:pt>
                <c:pt idx="83">
                  <c:v>9.52868852459018</c:v>
                </c:pt>
                <c:pt idx="84">
                  <c:v>10.5032822757112</c:v>
                </c:pt>
                <c:pt idx="85">
                  <c:v>7.4285714285714297</c:v>
                </c:pt>
                <c:pt idx="86">
                  <c:v>3.6951501154734401</c:v>
                </c:pt>
                <c:pt idx="87">
                  <c:v>0.337457817772775</c:v>
                </c:pt>
                <c:pt idx="88">
                  <c:v>-0.102145045965279</c:v>
                </c:pt>
                <c:pt idx="89">
                  <c:v>-2.28728270814273</c:v>
                </c:pt>
                <c:pt idx="90">
                  <c:v>-2.3318385650224198</c:v>
                </c:pt>
                <c:pt idx="91">
                  <c:v>-5.1393728222996398</c:v>
                </c:pt>
                <c:pt idx="92">
                  <c:v>-5.89254766031197</c:v>
                </c:pt>
                <c:pt idx="93">
                  <c:v>-8.3261058109280093</c:v>
                </c:pt>
                <c:pt idx="94">
                  <c:v>-10.247349823321599</c:v>
                </c:pt>
                <c:pt idx="95">
                  <c:v>-10.9448082319925</c:v>
                </c:pt>
                <c:pt idx="96">
                  <c:v>-11.683168316831701</c:v>
                </c:pt>
                <c:pt idx="97">
                  <c:v>-11.702127659574501</c:v>
                </c:pt>
                <c:pt idx="98">
                  <c:v>-10.913140311804</c:v>
                </c:pt>
                <c:pt idx="99">
                  <c:v>-9.4170403587443996</c:v>
                </c:pt>
                <c:pt idx="100">
                  <c:v>-11.451942740286301</c:v>
                </c:pt>
                <c:pt idx="101">
                  <c:v>-8.8014981273408193</c:v>
                </c:pt>
                <c:pt idx="102">
                  <c:v>-8.9072543617998203</c:v>
                </c:pt>
                <c:pt idx="103">
                  <c:v>-8.3562901744720008</c:v>
                </c:pt>
                <c:pt idx="104">
                  <c:v>-8.0110497237568996</c:v>
                </c:pt>
                <c:pt idx="105">
                  <c:v>-4.9195837275307497</c:v>
                </c:pt>
                <c:pt idx="106">
                  <c:v>-3.0511811023622002</c:v>
                </c:pt>
                <c:pt idx="107">
                  <c:v>-3.5714285714285801</c:v>
                </c:pt>
                <c:pt idx="108">
                  <c:v>-1.79372197309418</c:v>
                </c:pt>
                <c:pt idx="109">
                  <c:v>0.96385542168674398</c:v>
                </c:pt>
                <c:pt idx="110">
                  <c:v>1.25</c:v>
                </c:pt>
                <c:pt idx="111">
                  <c:v>0.99009900990098698</c:v>
                </c:pt>
                <c:pt idx="112">
                  <c:v>-1.38568129330253</c:v>
                </c:pt>
                <c:pt idx="113">
                  <c:v>-8.8295687885010405</c:v>
                </c:pt>
                <c:pt idx="114">
                  <c:v>-8.2661290322580694</c:v>
                </c:pt>
                <c:pt idx="115">
                  <c:v>-8.9178356713426794</c:v>
                </c:pt>
                <c:pt idx="116">
                  <c:v>-8.3083083083083196</c:v>
                </c:pt>
                <c:pt idx="117">
                  <c:v>-8.4577114427860707</c:v>
                </c:pt>
                <c:pt idx="118">
                  <c:v>-10.6598984771574</c:v>
                </c:pt>
                <c:pt idx="119">
                  <c:v>-8.7145969498910691</c:v>
                </c:pt>
                <c:pt idx="120">
                  <c:v>-8.7899543378995304</c:v>
                </c:pt>
                <c:pt idx="121">
                  <c:v>-9.5465393794749396</c:v>
                </c:pt>
                <c:pt idx="122">
                  <c:v>-7.4074074074074101</c:v>
                </c:pt>
                <c:pt idx="123">
                  <c:v>-4.53431372549018</c:v>
                </c:pt>
                <c:pt idx="124">
                  <c:v>-3.5128805620608898</c:v>
                </c:pt>
                <c:pt idx="125">
                  <c:v>-1.91441441441442</c:v>
                </c:pt>
                <c:pt idx="126">
                  <c:v>-2.1978021978022002</c:v>
                </c:pt>
                <c:pt idx="127">
                  <c:v>-0.66006600660066905</c:v>
                </c:pt>
                <c:pt idx="128">
                  <c:v>-0.10917030567685</c:v>
                </c:pt>
                <c:pt idx="129">
                  <c:v>-0.43478260869565799</c:v>
                </c:pt>
                <c:pt idx="130">
                  <c:v>2.7272727272727302</c:v>
                </c:pt>
                <c:pt idx="131">
                  <c:v>3.8186157517899799</c:v>
                </c:pt>
                <c:pt idx="132">
                  <c:v>4.0050062578222603</c:v>
                </c:pt>
                <c:pt idx="133">
                  <c:v>5.4089709762533102</c:v>
                </c:pt>
                <c:pt idx="134">
                  <c:v>6.2666666666666702</c:v>
                </c:pt>
                <c:pt idx="135">
                  <c:v>4.8780487804878003</c:v>
                </c:pt>
                <c:pt idx="136">
                  <c:v>5.7038834951456199</c:v>
                </c:pt>
                <c:pt idx="137">
                  <c:v>8.7256027554535098</c:v>
                </c:pt>
                <c:pt idx="138">
                  <c:v>7.7528089887640501</c:v>
                </c:pt>
                <c:pt idx="139">
                  <c:v>10.2990033222591</c:v>
                </c:pt>
                <c:pt idx="140">
                  <c:v>11.1475409836066</c:v>
                </c:pt>
                <c:pt idx="141">
                  <c:v>11.572052401746699</c:v>
                </c:pt>
                <c:pt idx="142">
                  <c:v>10.9513274336283</c:v>
                </c:pt>
                <c:pt idx="143">
                  <c:v>8.7356321839080397</c:v>
                </c:pt>
                <c:pt idx="144">
                  <c:v>9.9879663056558492</c:v>
                </c:pt>
                <c:pt idx="145">
                  <c:v>11.764705882352899</c:v>
                </c:pt>
                <c:pt idx="146">
                  <c:v>11.543287327478</c:v>
                </c:pt>
                <c:pt idx="147">
                  <c:v>9.7919216646266793</c:v>
                </c:pt>
                <c:pt idx="148">
                  <c:v>8.6107921928817497</c:v>
                </c:pt>
                <c:pt idx="149">
                  <c:v>7.6029567053854299</c:v>
                </c:pt>
                <c:pt idx="150">
                  <c:v>8.1334723670490092</c:v>
                </c:pt>
                <c:pt idx="151">
                  <c:v>5.1204819277108502</c:v>
                </c:pt>
                <c:pt idx="152">
                  <c:v>2.2615535889872098</c:v>
                </c:pt>
                <c:pt idx="153">
                  <c:v>2.8375733855185801</c:v>
                </c:pt>
                <c:pt idx="154">
                  <c:v>3.19042871385843</c:v>
                </c:pt>
                <c:pt idx="155">
                  <c:v>6.7653276955602601</c:v>
                </c:pt>
                <c:pt idx="156">
                  <c:v>9.9562363238512006</c:v>
                </c:pt>
                <c:pt idx="157">
                  <c:v>10.862262038073901</c:v>
                </c:pt>
                <c:pt idx="158">
                  <c:v>7.0866141732283401</c:v>
                </c:pt>
                <c:pt idx="159">
                  <c:v>6.2430323299888402</c:v>
                </c:pt>
                <c:pt idx="160">
                  <c:v>7.0824524312896404</c:v>
                </c:pt>
                <c:pt idx="161">
                  <c:v>8.6359175662414103</c:v>
                </c:pt>
                <c:pt idx="162">
                  <c:v>8.6788813886210203</c:v>
                </c:pt>
                <c:pt idx="163">
                  <c:v>5.6351480420248201</c:v>
                </c:pt>
                <c:pt idx="164">
                  <c:v>6.8269230769230704</c:v>
                </c:pt>
                <c:pt idx="165">
                  <c:v>5.7088487155090402</c:v>
                </c:pt>
                <c:pt idx="166">
                  <c:v>5.3140096618357502</c:v>
                </c:pt>
                <c:pt idx="167">
                  <c:v>6.1386138613861396</c:v>
                </c:pt>
                <c:pt idx="168">
                  <c:v>3.08457711442786</c:v>
                </c:pt>
                <c:pt idx="169">
                  <c:v>-0.40404040404040997</c:v>
                </c:pt>
                <c:pt idx="170">
                  <c:v>3.2563025210083998</c:v>
                </c:pt>
                <c:pt idx="171">
                  <c:v>5.1416579223504799</c:v>
                </c:pt>
                <c:pt idx="172">
                  <c:v>5.0345508390918203</c:v>
                </c:pt>
                <c:pt idx="173">
                  <c:v>1.4453477868111999</c:v>
                </c:pt>
                <c:pt idx="174">
                  <c:v>2.4844720496894399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9A-4C06-A080-183F4E2CD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426176"/>
        <c:axId val="371427488"/>
      </c:lineChart>
      <c:dateAx>
        <c:axId val="37142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371427488"/>
        <c:crosses val="autoZero"/>
        <c:auto val="1"/>
        <c:lblOffset val="100"/>
        <c:baseTimeUnit val="months"/>
        <c:majorUnit val="12"/>
        <c:majorTimeUnit val="months"/>
      </c:dateAx>
      <c:valAx>
        <c:axId val="37142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37142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641272106231104E-2"/>
          <c:y val="0.93747197859479747"/>
          <c:w val="0.8910127888628514"/>
          <c:h val="4.8235979394251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fi-FI" sz="1200"/>
              <a:t>Kerrostaloille myönnetyt luvat indeksi 2008=100</a:t>
            </a:r>
          </a:p>
        </c:rich>
      </c:tx>
      <c:layout>
        <c:manualLayout>
          <c:xMode val="edge"/>
          <c:yMode val="edge"/>
          <c:x val="5.4817980333597083E-2"/>
          <c:y val="1.4978259651833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4419954063262443E-2"/>
          <c:y val="7.2113991152316315E-2"/>
          <c:w val="0.91060660405187743"/>
          <c:h val="0.78831848221293899"/>
        </c:manualLayout>
      </c:layout>
      <c:lineChart>
        <c:grouping val="standard"/>
        <c:varyColors val="0"/>
        <c:ser>
          <c:idx val="0"/>
          <c:order val="0"/>
          <c:tx>
            <c:strRef>
              <c:f>'ukk-t1'!$K$149</c:f>
              <c:strCache>
                <c:ptCount val="1"/>
                <c:pt idx="0">
                  <c:v>Pääkaupunkiseutu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'ukk-t1'!$J$150:$J$293</c:f>
              <c:numCache>
                <c:formatCode>General</c:formatCode>
                <c:ptCount val="144"/>
                <c:pt idx="0">
                  <c:v>2008</c:v>
                </c:pt>
                <c:pt idx="1">
                  <c:v>2008</c:v>
                </c:pt>
                <c:pt idx="2">
                  <c:v>2008</c:v>
                </c:pt>
                <c:pt idx="3">
                  <c:v>2008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2008</c:v>
                </c:pt>
                <c:pt idx="9">
                  <c:v>2008</c:v>
                </c:pt>
                <c:pt idx="10">
                  <c:v>2008</c:v>
                </c:pt>
                <c:pt idx="11">
                  <c:v>2008</c:v>
                </c:pt>
                <c:pt idx="12">
                  <c:v>2009</c:v>
                </c:pt>
                <c:pt idx="13">
                  <c:v>2009</c:v>
                </c:pt>
                <c:pt idx="14">
                  <c:v>2009</c:v>
                </c:pt>
                <c:pt idx="15">
                  <c:v>2009</c:v>
                </c:pt>
                <c:pt idx="16">
                  <c:v>2009</c:v>
                </c:pt>
                <c:pt idx="17">
                  <c:v>2009</c:v>
                </c:pt>
                <c:pt idx="18">
                  <c:v>2009</c:v>
                </c:pt>
                <c:pt idx="19">
                  <c:v>2009</c:v>
                </c:pt>
                <c:pt idx="20">
                  <c:v>2009</c:v>
                </c:pt>
                <c:pt idx="21">
                  <c:v>2009</c:v>
                </c:pt>
                <c:pt idx="22">
                  <c:v>2009</c:v>
                </c:pt>
                <c:pt idx="23">
                  <c:v>2009</c:v>
                </c:pt>
                <c:pt idx="24">
                  <c:v>2010</c:v>
                </c:pt>
                <c:pt idx="25">
                  <c:v>2010</c:v>
                </c:pt>
                <c:pt idx="26">
                  <c:v>2010</c:v>
                </c:pt>
                <c:pt idx="27">
                  <c:v>2010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2012</c:v>
                </c:pt>
                <c:pt idx="53">
                  <c:v>2012</c:v>
                </c:pt>
                <c:pt idx="54">
                  <c:v>2012</c:v>
                </c:pt>
                <c:pt idx="55">
                  <c:v>2012</c:v>
                </c:pt>
                <c:pt idx="56">
                  <c:v>2012</c:v>
                </c:pt>
                <c:pt idx="57">
                  <c:v>2012</c:v>
                </c:pt>
                <c:pt idx="58">
                  <c:v>2012</c:v>
                </c:pt>
                <c:pt idx="59">
                  <c:v>2012</c:v>
                </c:pt>
                <c:pt idx="60">
                  <c:v>2013</c:v>
                </c:pt>
                <c:pt idx="61">
                  <c:v>2013</c:v>
                </c:pt>
                <c:pt idx="62">
                  <c:v>2013</c:v>
                </c:pt>
                <c:pt idx="63">
                  <c:v>2013</c:v>
                </c:pt>
                <c:pt idx="64">
                  <c:v>2013</c:v>
                </c:pt>
                <c:pt idx="65">
                  <c:v>2013</c:v>
                </c:pt>
                <c:pt idx="66">
                  <c:v>2013</c:v>
                </c:pt>
                <c:pt idx="67">
                  <c:v>2013</c:v>
                </c:pt>
                <c:pt idx="68">
                  <c:v>2013</c:v>
                </c:pt>
                <c:pt idx="69">
                  <c:v>2013</c:v>
                </c:pt>
                <c:pt idx="70">
                  <c:v>2013</c:v>
                </c:pt>
                <c:pt idx="71">
                  <c:v>2013</c:v>
                </c:pt>
                <c:pt idx="72">
                  <c:v>2014</c:v>
                </c:pt>
                <c:pt idx="73">
                  <c:v>2014</c:v>
                </c:pt>
                <c:pt idx="74">
                  <c:v>2014</c:v>
                </c:pt>
                <c:pt idx="75">
                  <c:v>2014</c:v>
                </c:pt>
                <c:pt idx="76">
                  <c:v>2014</c:v>
                </c:pt>
                <c:pt idx="77">
                  <c:v>2014</c:v>
                </c:pt>
                <c:pt idx="78">
                  <c:v>2014</c:v>
                </c:pt>
                <c:pt idx="79">
                  <c:v>2014</c:v>
                </c:pt>
                <c:pt idx="80">
                  <c:v>2014</c:v>
                </c:pt>
                <c:pt idx="81">
                  <c:v>2014</c:v>
                </c:pt>
                <c:pt idx="82">
                  <c:v>2014</c:v>
                </c:pt>
                <c:pt idx="83">
                  <c:v>2014</c:v>
                </c:pt>
                <c:pt idx="84">
                  <c:v>2015</c:v>
                </c:pt>
                <c:pt idx="85">
                  <c:v>2015</c:v>
                </c:pt>
                <c:pt idx="86">
                  <c:v>2015</c:v>
                </c:pt>
                <c:pt idx="87">
                  <c:v>2015</c:v>
                </c:pt>
                <c:pt idx="88">
                  <c:v>2015</c:v>
                </c:pt>
                <c:pt idx="89">
                  <c:v>2015</c:v>
                </c:pt>
                <c:pt idx="90">
                  <c:v>2015</c:v>
                </c:pt>
                <c:pt idx="91">
                  <c:v>2015</c:v>
                </c:pt>
                <c:pt idx="92">
                  <c:v>2015</c:v>
                </c:pt>
                <c:pt idx="93">
                  <c:v>2015</c:v>
                </c:pt>
                <c:pt idx="94">
                  <c:v>2015</c:v>
                </c:pt>
                <c:pt idx="95">
                  <c:v>2015</c:v>
                </c:pt>
                <c:pt idx="96">
                  <c:v>2016</c:v>
                </c:pt>
                <c:pt idx="97">
                  <c:v>2016</c:v>
                </c:pt>
                <c:pt idx="98">
                  <c:v>2016</c:v>
                </c:pt>
                <c:pt idx="99">
                  <c:v>2016</c:v>
                </c:pt>
                <c:pt idx="100">
                  <c:v>2016</c:v>
                </c:pt>
                <c:pt idx="101">
                  <c:v>2016</c:v>
                </c:pt>
                <c:pt idx="102">
                  <c:v>2016</c:v>
                </c:pt>
                <c:pt idx="103">
                  <c:v>2016</c:v>
                </c:pt>
                <c:pt idx="104">
                  <c:v>2016</c:v>
                </c:pt>
                <c:pt idx="105">
                  <c:v>2016</c:v>
                </c:pt>
                <c:pt idx="106">
                  <c:v>2016</c:v>
                </c:pt>
                <c:pt idx="107">
                  <c:v>2016</c:v>
                </c:pt>
                <c:pt idx="108">
                  <c:v>2017</c:v>
                </c:pt>
                <c:pt idx="109">
                  <c:v>2017</c:v>
                </c:pt>
                <c:pt idx="110">
                  <c:v>2017</c:v>
                </c:pt>
                <c:pt idx="111">
                  <c:v>2017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2017</c:v>
                </c:pt>
                <c:pt idx="116">
                  <c:v>2017</c:v>
                </c:pt>
                <c:pt idx="117">
                  <c:v>2017</c:v>
                </c:pt>
                <c:pt idx="118">
                  <c:v>2017</c:v>
                </c:pt>
                <c:pt idx="119">
                  <c:v>2017</c:v>
                </c:pt>
                <c:pt idx="120">
                  <c:v>2018</c:v>
                </c:pt>
                <c:pt idx="121">
                  <c:v>2018</c:v>
                </c:pt>
                <c:pt idx="122">
                  <c:v>2018</c:v>
                </c:pt>
                <c:pt idx="123">
                  <c:v>2018</c:v>
                </c:pt>
                <c:pt idx="124">
                  <c:v>2018</c:v>
                </c:pt>
                <c:pt idx="125">
                  <c:v>2018</c:v>
                </c:pt>
                <c:pt idx="126">
                  <c:v>2018</c:v>
                </c:pt>
                <c:pt idx="127">
                  <c:v>2018</c:v>
                </c:pt>
                <c:pt idx="128">
                  <c:v>2018</c:v>
                </c:pt>
                <c:pt idx="129">
                  <c:v>2018</c:v>
                </c:pt>
                <c:pt idx="130">
                  <c:v>2018</c:v>
                </c:pt>
                <c:pt idx="131">
                  <c:v>2018</c:v>
                </c:pt>
                <c:pt idx="132">
                  <c:v>2019</c:v>
                </c:pt>
                <c:pt idx="133">
                  <c:v>2019</c:v>
                </c:pt>
                <c:pt idx="134">
                  <c:v>2019</c:v>
                </c:pt>
                <c:pt idx="135">
                  <c:v>2019</c:v>
                </c:pt>
                <c:pt idx="136">
                  <c:v>2019</c:v>
                </c:pt>
                <c:pt idx="137">
                  <c:v>2019</c:v>
                </c:pt>
                <c:pt idx="138">
                  <c:v>2019</c:v>
                </c:pt>
                <c:pt idx="139">
                  <c:v>2019</c:v>
                </c:pt>
                <c:pt idx="140">
                  <c:v>2019</c:v>
                </c:pt>
                <c:pt idx="141">
                  <c:v>2019</c:v>
                </c:pt>
                <c:pt idx="142">
                  <c:v>2019</c:v>
                </c:pt>
                <c:pt idx="143">
                  <c:v>2019</c:v>
                </c:pt>
              </c:numCache>
            </c:numRef>
          </c:cat>
          <c:val>
            <c:numRef>
              <c:f>'ukk-t1'!$K$150:$K$293</c:f>
              <c:numCache>
                <c:formatCode>General</c:formatCode>
                <c:ptCount val="144"/>
                <c:pt idx="0">
                  <c:v>94.501327265832373</c:v>
                </c:pt>
                <c:pt idx="1">
                  <c:v>92.182675117828708</c:v>
                </c:pt>
                <c:pt idx="2">
                  <c:v>95.628148870469687</c:v>
                </c:pt>
                <c:pt idx="3">
                  <c:v>100.43881033642126</c:v>
                </c:pt>
                <c:pt idx="4">
                  <c:v>104.72940029254023</c:v>
                </c:pt>
                <c:pt idx="5">
                  <c:v>103.40755187171568</c:v>
                </c:pt>
                <c:pt idx="6">
                  <c:v>95.433122054282464</c:v>
                </c:pt>
                <c:pt idx="7">
                  <c:v>101.65231052603065</c:v>
                </c:pt>
                <c:pt idx="8">
                  <c:v>104.31767701392273</c:v>
                </c:pt>
                <c:pt idx="9">
                  <c:v>100.5688282138794</c:v>
                </c:pt>
                <c:pt idx="10">
                  <c:v>104.6210520613251</c:v>
                </c:pt>
                <c:pt idx="11">
                  <c:v>102.51909637575167</c:v>
                </c:pt>
                <c:pt idx="12">
                  <c:v>94.804702313234728</c:v>
                </c:pt>
                <c:pt idx="13">
                  <c:v>97.751774202286143</c:v>
                </c:pt>
                <c:pt idx="14">
                  <c:v>100.15710493526193</c:v>
                </c:pt>
                <c:pt idx="15">
                  <c:v>96.126550734059265</c:v>
                </c:pt>
                <c:pt idx="16">
                  <c:v>99.095292269353706</c:v>
                </c:pt>
                <c:pt idx="17">
                  <c:v>100.76385503006664</c:v>
                </c:pt>
                <c:pt idx="18">
                  <c:v>103.64591798038899</c:v>
                </c:pt>
                <c:pt idx="19">
                  <c:v>99.311988731783956</c:v>
                </c:pt>
                <c:pt idx="20">
                  <c:v>121.2850100222114</c:v>
                </c:pt>
                <c:pt idx="21">
                  <c:v>125.46725174711524</c:v>
                </c:pt>
                <c:pt idx="22">
                  <c:v>123.99371580258953</c:v>
                </c:pt>
                <c:pt idx="23">
                  <c:v>122.04344764071726</c:v>
                </c:pt>
                <c:pt idx="24">
                  <c:v>133.91841378189503</c:v>
                </c:pt>
                <c:pt idx="25">
                  <c:v>135.78200335879518</c:v>
                </c:pt>
                <c:pt idx="26">
                  <c:v>133.70171731946476</c:v>
                </c:pt>
                <c:pt idx="27">
                  <c:v>127.11414486158515</c:v>
                </c:pt>
                <c:pt idx="28">
                  <c:v>126.05233219567691</c:v>
                </c:pt>
                <c:pt idx="29">
                  <c:v>127.11414486158515</c:v>
                </c:pt>
                <c:pt idx="30">
                  <c:v>130.84132401538545</c:v>
                </c:pt>
                <c:pt idx="31">
                  <c:v>140.15927189988625</c:v>
                </c:pt>
                <c:pt idx="32">
                  <c:v>129.15109160842951</c:v>
                </c:pt>
                <c:pt idx="33">
                  <c:v>129.58448453328998</c:v>
                </c:pt>
                <c:pt idx="34">
                  <c:v>131.7514491575925</c:v>
                </c:pt>
                <c:pt idx="35">
                  <c:v>144.44986185600519</c:v>
                </c:pt>
                <c:pt idx="36">
                  <c:v>139.11912888022101</c:v>
                </c:pt>
                <c:pt idx="37">
                  <c:v>132.57489571482745</c:v>
                </c:pt>
                <c:pt idx="38">
                  <c:v>145.94506744677395</c:v>
                </c:pt>
                <c:pt idx="39">
                  <c:v>153.42109540061759</c:v>
                </c:pt>
                <c:pt idx="40">
                  <c:v>149.47721978438702</c:v>
                </c:pt>
                <c:pt idx="41">
                  <c:v>161.67723061921012</c:v>
                </c:pt>
                <c:pt idx="42">
                  <c:v>159.55360528739368</c:v>
                </c:pt>
                <c:pt idx="43">
                  <c:v>152.55430955089656</c:v>
                </c:pt>
                <c:pt idx="44">
                  <c:v>151.99089874857791</c:v>
                </c:pt>
                <c:pt idx="45">
                  <c:v>150.90741643642667</c:v>
                </c:pt>
                <c:pt idx="46">
                  <c:v>147.76531773118805</c:v>
                </c:pt>
                <c:pt idx="47">
                  <c:v>136.6704588547592</c:v>
                </c:pt>
                <c:pt idx="48">
                  <c:v>137.6455929356953</c:v>
                </c:pt>
                <c:pt idx="49">
                  <c:v>140.61433447098977</c:v>
                </c:pt>
                <c:pt idx="50">
                  <c:v>130.14789533560864</c:v>
                </c:pt>
                <c:pt idx="51">
                  <c:v>130.99301153908664</c:v>
                </c:pt>
                <c:pt idx="52">
                  <c:v>137.47223576575112</c:v>
                </c:pt>
                <c:pt idx="53">
                  <c:v>131.18803835527385</c:v>
                </c:pt>
                <c:pt idx="54">
                  <c:v>129.58448453328998</c:v>
                </c:pt>
                <c:pt idx="55">
                  <c:v>131.55642234140527</c:v>
                </c:pt>
                <c:pt idx="56">
                  <c:v>131.96814562002274</c:v>
                </c:pt>
                <c:pt idx="57">
                  <c:v>129.73617205699117</c:v>
                </c:pt>
                <c:pt idx="58">
                  <c:v>133.35500297957637</c:v>
                </c:pt>
                <c:pt idx="59">
                  <c:v>132.55322606858445</c:v>
                </c:pt>
                <c:pt idx="60">
                  <c:v>131.6647705726204</c:v>
                </c:pt>
                <c:pt idx="61">
                  <c:v>135.13191397150442</c:v>
                </c:pt>
                <c:pt idx="62">
                  <c:v>129.80118099572024</c:v>
                </c:pt>
                <c:pt idx="63">
                  <c:v>124.16707297253373</c:v>
                </c:pt>
                <c:pt idx="64">
                  <c:v>121.4800368383986</c:v>
                </c:pt>
                <c:pt idx="65">
                  <c:v>111.07860664174657</c:v>
                </c:pt>
                <c:pt idx="66">
                  <c:v>109.23668671108943</c:v>
                </c:pt>
                <c:pt idx="67">
                  <c:v>110.77523159434422</c:v>
                </c:pt>
                <c:pt idx="68">
                  <c:v>103.667587626632</c:v>
                </c:pt>
                <c:pt idx="69">
                  <c:v>104.01430196652039</c:v>
                </c:pt>
                <c:pt idx="70">
                  <c:v>107.54645430413348</c:v>
                </c:pt>
                <c:pt idx="71">
                  <c:v>122.28181374939054</c:v>
                </c:pt>
                <c:pt idx="72">
                  <c:v>122.15179587193239</c:v>
                </c:pt>
                <c:pt idx="73">
                  <c:v>118.59797388807627</c:v>
                </c:pt>
                <c:pt idx="74">
                  <c:v>147.31025516008452</c:v>
                </c:pt>
                <c:pt idx="75">
                  <c:v>154.33122054282464</c:v>
                </c:pt>
                <c:pt idx="76">
                  <c:v>155.65306896364916</c:v>
                </c:pt>
                <c:pt idx="77">
                  <c:v>155.26301533127472</c:v>
                </c:pt>
                <c:pt idx="78">
                  <c:v>158.31843545154126</c:v>
                </c:pt>
                <c:pt idx="79">
                  <c:v>158.25342651281218</c:v>
                </c:pt>
                <c:pt idx="80">
                  <c:v>170.17173194647597</c:v>
                </c:pt>
                <c:pt idx="81">
                  <c:v>174.11560756270654</c:v>
                </c:pt>
                <c:pt idx="82">
                  <c:v>174.91738447369846</c:v>
                </c:pt>
                <c:pt idx="83">
                  <c:v>170.34508911642016</c:v>
                </c:pt>
                <c:pt idx="84">
                  <c:v>175.71916138469038</c:v>
                </c:pt>
                <c:pt idx="85">
                  <c:v>181.69998374776532</c:v>
                </c:pt>
                <c:pt idx="86">
                  <c:v>175.74083103093344</c:v>
                </c:pt>
                <c:pt idx="87">
                  <c:v>170.64846416382252</c:v>
                </c:pt>
                <c:pt idx="88">
                  <c:v>166.46622243891869</c:v>
                </c:pt>
                <c:pt idx="89">
                  <c:v>184.45202882062949</c:v>
                </c:pt>
                <c:pt idx="90">
                  <c:v>188.98098488542175</c:v>
                </c:pt>
                <c:pt idx="91">
                  <c:v>198.53729887859581</c:v>
                </c:pt>
                <c:pt idx="92">
                  <c:v>210.04388103364212</c:v>
                </c:pt>
                <c:pt idx="93">
                  <c:v>208.46199685790131</c:v>
                </c:pt>
                <c:pt idx="94">
                  <c:v>200.44422774798201</c:v>
                </c:pt>
                <c:pt idx="95">
                  <c:v>204.04138902432419</c:v>
                </c:pt>
                <c:pt idx="96">
                  <c:v>196.84706647163986</c:v>
                </c:pt>
                <c:pt idx="97">
                  <c:v>215.50463188688445</c:v>
                </c:pt>
                <c:pt idx="98">
                  <c:v>205.99165718619642</c:v>
                </c:pt>
                <c:pt idx="99">
                  <c:v>200.6825938566553</c:v>
                </c:pt>
                <c:pt idx="100">
                  <c:v>221.94051682106291</c:v>
                </c:pt>
                <c:pt idx="101">
                  <c:v>234.48724199577441</c:v>
                </c:pt>
                <c:pt idx="102">
                  <c:v>232.19025949401379</c:v>
                </c:pt>
                <c:pt idx="103">
                  <c:v>230.69505390324503</c:v>
                </c:pt>
                <c:pt idx="104">
                  <c:v>221.22541849504307</c:v>
                </c:pt>
                <c:pt idx="105">
                  <c:v>223.63074922801886</c:v>
                </c:pt>
                <c:pt idx="106">
                  <c:v>239.83964461780164</c:v>
                </c:pt>
                <c:pt idx="107">
                  <c:v>254.05493255322605</c:v>
                </c:pt>
                <c:pt idx="108">
                  <c:v>257.26204019719376</c:v>
                </c:pt>
                <c:pt idx="109">
                  <c:v>239.64461780161437</c:v>
                </c:pt>
                <c:pt idx="110">
                  <c:v>249.52597648843386</c:v>
                </c:pt>
                <c:pt idx="111">
                  <c:v>268.42190801235171</c:v>
                </c:pt>
                <c:pt idx="112">
                  <c:v>283.9590443686007</c:v>
                </c:pt>
                <c:pt idx="113">
                  <c:v>299.06278779998917</c:v>
                </c:pt>
                <c:pt idx="114">
                  <c:v>294.42548350398181</c:v>
                </c:pt>
                <c:pt idx="115">
                  <c:v>300.96971666937537</c:v>
                </c:pt>
                <c:pt idx="116">
                  <c:v>322.57435397367141</c:v>
                </c:pt>
                <c:pt idx="117">
                  <c:v>339.95341026057753</c:v>
                </c:pt>
                <c:pt idx="118">
                  <c:v>341.05856221897176</c:v>
                </c:pt>
                <c:pt idx="119">
                  <c:v>340.45181212416708</c:v>
                </c:pt>
                <c:pt idx="120">
                  <c:v>343.74559835310691</c:v>
                </c:pt>
                <c:pt idx="121">
                  <c:v>353.64862668616934</c:v>
                </c:pt>
                <c:pt idx="122">
                  <c:v>342.48875887101144</c:v>
                </c:pt>
                <c:pt idx="123">
                  <c:v>330.83048919226394</c:v>
                </c:pt>
                <c:pt idx="124">
                  <c:v>304.56687794571752</c:v>
                </c:pt>
                <c:pt idx="125">
                  <c:v>307.42727124979683</c:v>
                </c:pt>
                <c:pt idx="126">
                  <c:v>317.74202286147676</c:v>
                </c:pt>
                <c:pt idx="127">
                  <c:v>315.92177257706265</c:v>
                </c:pt>
                <c:pt idx="128">
                  <c:v>281.4020261119237</c:v>
                </c:pt>
                <c:pt idx="129">
                  <c:v>266.60165772793761</c:v>
                </c:pt>
                <c:pt idx="130">
                  <c:v>280.53524026220271</c:v>
                </c:pt>
                <c:pt idx="131">
                  <c:v>290.87166152012566</c:v>
                </c:pt>
                <c:pt idx="132">
                  <c:v>295.40061758491794</c:v>
                </c:pt>
                <c:pt idx="133">
                  <c:v>292.75692074326884</c:v>
                </c:pt>
                <c:pt idx="134">
                  <c:v>286.53773227152067</c:v>
                </c:pt>
                <c:pt idx="135">
                  <c:v>296.33241237336802</c:v>
                </c:pt>
                <c:pt idx="136">
                  <c:v>299.21447532369029</c:v>
                </c:pt>
                <c:pt idx="137">
                  <c:v>293.01695649818515</c:v>
                </c:pt>
                <c:pt idx="138">
                  <c:v>282.24714231540167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58-4366-BEA8-44B9B4883BB2}"/>
            </c:ext>
          </c:extLst>
        </c:ser>
        <c:ser>
          <c:idx val="2"/>
          <c:order val="1"/>
          <c:tx>
            <c:strRef>
              <c:f>'ukk-t1'!$M$149</c:f>
              <c:strCache>
                <c:ptCount val="1"/>
                <c:pt idx="0">
                  <c:v>Muu Suomi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'ukk-t1'!$J$150:$J$293</c:f>
              <c:numCache>
                <c:formatCode>General</c:formatCode>
                <c:ptCount val="144"/>
                <c:pt idx="0">
                  <c:v>2008</c:v>
                </c:pt>
                <c:pt idx="1">
                  <c:v>2008</c:v>
                </c:pt>
                <c:pt idx="2">
                  <c:v>2008</c:v>
                </c:pt>
                <c:pt idx="3">
                  <c:v>2008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2008</c:v>
                </c:pt>
                <c:pt idx="9">
                  <c:v>2008</c:v>
                </c:pt>
                <c:pt idx="10">
                  <c:v>2008</c:v>
                </c:pt>
                <c:pt idx="11">
                  <c:v>2008</c:v>
                </c:pt>
                <c:pt idx="12">
                  <c:v>2009</c:v>
                </c:pt>
                <c:pt idx="13">
                  <c:v>2009</c:v>
                </c:pt>
                <c:pt idx="14">
                  <c:v>2009</c:v>
                </c:pt>
                <c:pt idx="15">
                  <c:v>2009</c:v>
                </c:pt>
                <c:pt idx="16">
                  <c:v>2009</c:v>
                </c:pt>
                <c:pt idx="17">
                  <c:v>2009</c:v>
                </c:pt>
                <c:pt idx="18">
                  <c:v>2009</c:v>
                </c:pt>
                <c:pt idx="19">
                  <c:v>2009</c:v>
                </c:pt>
                <c:pt idx="20">
                  <c:v>2009</c:v>
                </c:pt>
                <c:pt idx="21">
                  <c:v>2009</c:v>
                </c:pt>
                <c:pt idx="22">
                  <c:v>2009</c:v>
                </c:pt>
                <c:pt idx="23">
                  <c:v>2009</c:v>
                </c:pt>
                <c:pt idx="24">
                  <c:v>2010</c:v>
                </c:pt>
                <c:pt idx="25">
                  <c:v>2010</c:v>
                </c:pt>
                <c:pt idx="26">
                  <c:v>2010</c:v>
                </c:pt>
                <c:pt idx="27">
                  <c:v>2010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2012</c:v>
                </c:pt>
                <c:pt idx="53">
                  <c:v>2012</c:v>
                </c:pt>
                <c:pt idx="54">
                  <c:v>2012</c:v>
                </c:pt>
                <c:pt idx="55">
                  <c:v>2012</c:v>
                </c:pt>
                <c:pt idx="56">
                  <c:v>2012</c:v>
                </c:pt>
                <c:pt idx="57">
                  <c:v>2012</c:v>
                </c:pt>
                <c:pt idx="58">
                  <c:v>2012</c:v>
                </c:pt>
                <c:pt idx="59">
                  <c:v>2012</c:v>
                </c:pt>
                <c:pt idx="60">
                  <c:v>2013</c:v>
                </c:pt>
                <c:pt idx="61">
                  <c:v>2013</c:v>
                </c:pt>
                <c:pt idx="62">
                  <c:v>2013</c:v>
                </c:pt>
                <c:pt idx="63">
                  <c:v>2013</c:v>
                </c:pt>
                <c:pt idx="64">
                  <c:v>2013</c:v>
                </c:pt>
                <c:pt idx="65">
                  <c:v>2013</c:v>
                </c:pt>
                <c:pt idx="66">
                  <c:v>2013</c:v>
                </c:pt>
                <c:pt idx="67">
                  <c:v>2013</c:v>
                </c:pt>
                <c:pt idx="68">
                  <c:v>2013</c:v>
                </c:pt>
                <c:pt idx="69">
                  <c:v>2013</c:v>
                </c:pt>
                <c:pt idx="70">
                  <c:v>2013</c:v>
                </c:pt>
                <c:pt idx="71">
                  <c:v>2013</c:v>
                </c:pt>
                <c:pt idx="72">
                  <c:v>2014</c:v>
                </c:pt>
                <c:pt idx="73">
                  <c:v>2014</c:v>
                </c:pt>
                <c:pt idx="74">
                  <c:v>2014</c:v>
                </c:pt>
                <c:pt idx="75">
                  <c:v>2014</c:v>
                </c:pt>
                <c:pt idx="76">
                  <c:v>2014</c:v>
                </c:pt>
                <c:pt idx="77">
                  <c:v>2014</c:v>
                </c:pt>
                <c:pt idx="78">
                  <c:v>2014</c:v>
                </c:pt>
                <c:pt idx="79">
                  <c:v>2014</c:v>
                </c:pt>
                <c:pt idx="80">
                  <c:v>2014</c:v>
                </c:pt>
                <c:pt idx="81">
                  <c:v>2014</c:v>
                </c:pt>
                <c:pt idx="82">
                  <c:v>2014</c:v>
                </c:pt>
                <c:pt idx="83">
                  <c:v>2014</c:v>
                </c:pt>
                <c:pt idx="84">
                  <c:v>2015</c:v>
                </c:pt>
                <c:pt idx="85">
                  <c:v>2015</c:v>
                </c:pt>
                <c:pt idx="86">
                  <c:v>2015</c:v>
                </c:pt>
                <c:pt idx="87">
                  <c:v>2015</c:v>
                </c:pt>
                <c:pt idx="88">
                  <c:v>2015</c:v>
                </c:pt>
                <c:pt idx="89">
                  <c:v>2015</c:v>
                </c:pt>
                <c:pt idx="90">
                  <c:v>2015</c:v>
                </c:pt>
                <c:pt idx="91">
                  <c:v>2015</c:v>
                </c:pt>
                <c:pt idx="92">
                  <c:v>2015</c:v>
                </c:pt>
                <c:pt idx="93">
                  <c:v>2015</c:v>
                </c:pt>
                <c:pt idx="94">
                  <c:v>2015</c:v>
                </c:pt>
                <c:pt idx="95">
                  <c:v>2015</c:v>
                </c:pt>
                <c:pt idx="96">
                  <c:v>2016</c:v>
                </c:pt>
                <c:pt idx="97">
                  <c:v>2016</c:v>
                </c:pt>
                <c:pt idx="98">
                  <c:v>2016</c:v>
                </c:pt>
                <c:pt idx="99">
                  <c:v>2016</c:v>
                </c:pt>
                <c:pt idx="100">
                  <c:v>2016</c:v>
                </c:pt>
                <c:pt idx="101">
                  <c:v>2016</c:v>
                </c:pt>
                <c:pt idx="102">
                  <c:v>2016</c:v>
                </c:pt>
                <c:pt idx="103">
                  <c:v>2016</c:v>
                </c:pt>
                <c:pt idx="104">
                  <c:v>2016</c:v>
                </c:pt>
                <c:pt idx="105">
                  <c:v>2016</c:v>
                </c:pt>
                <c:pt idx="106">
                  <c:v>2016</c:v>
                </c:pt>
                <c:pt idx="107">
                  <c:v>2016</c:v>
                </c:pt>
                <c:pt idx="108">
                  <c:v>2017</c:v>
                </c:pt>
                <c:pt idx="109">
                  <c:v>2017</c:v>
                </c:pt>
                <c:pt idx="110">
                  <c:v>2017</c:v>
                </c:pt>
                <c:pt idx="111">
                  <c:v>2017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2017</c:v>
                </c:pt>
                <c:pt idx="116">
                  <c:v>2017</c:v>
                </c:pt>
                <c:pt idx="117">
                  <c:v>2017</c:v>
                </c:pt>
                <c:pt idx="118">
                  <c:v>2017</c:v>
                </c:pt>
                <c:pt idx="119">
                  <c:v>2017</c:v>
                </c:pt>
                <c:pt idx="120">
                  <c:v>2018</c:v>
                </c:pt>
                <c:pt idx="121">
                  <c:v>2018</c:v>
                </c:pt>
                <c:pt idx="122">
                  <c:v>2018</c:v>
                </c:pt>
                <c:pt idx="123">
                  <c:v>2018</c:v>
                </c:pt>
                <c:pt idx="124">
                  <c:v>2018</c:v>
                </c:pt>
                <c:pt idx="125">
                  <c:v>2018</c:v>
                </c:pt>
                <c:pt idx="126">
                  <c:v>2018</c:v>
                </c:pt>
                <c:pt idx="127">
                  <c:v>2018</c:v>
                </c:pt>
                <c:pt idx="128">
                  <c:v>2018</c:v>
                </c:pt>
                <c:pt idx="129">
                  <c:v>2018</c:v>
                </c:pt>
                <c:pt idx="130">
                  <c:v>2018</c:v>
                </c:pt>
                <c:pt idx="131">
                  <c:v>2018</c:v>
                </c:pt>
                <c:pt idx="132">
                  <c:v>2019</c:v>
                </c:pt>
                <c:pt idx="133">
                  <c:v>2019</c:v>
                </c:pt>
                <c:pt idx="134">
                  <c:v>2019</c:v>
                </c:pt>
                <c:pt idx="135">
                  <c:v>2019</c:v>
                </c:pt>
                <c:pt idx="136">
                  <c:v>2019</c:v>
                </c:pt>
                <c:pt idx="137">
                  <c:v>2019</c:v>
                </c:pt>
                <c:pt idx="138">
                  <c:v>2019</c:v>
                </c:pt>
                <c:pt idx="139">
                  <c:v>2019</c:v>
                </c:pt>
                <c:pt idx="140">
                  <c:v>2019</c:v>
                </c:pt>
                <c:pt idx="141">
                  <c:v>2019</c:v>
                </c:pt>
                <c:pt idx="142">
                  <c:v>2019</c:v>
                </c:pt>
                <c:pt idx="143">
                  <c:v>2019</c:v>
                </c:pt>
              </c:numCache>
            </c:numRef>
          </c:cat>
          <c:val>
            <c:numRef>
              <c:f>'ukk-t1'!$M$150:$M$293</c:f>
              <c:numCache>
                <c:formatCode>General</c:formatCode>
                <c:ptCount val="144"/>
                <c:pt idx="0">
                  <c:v>112.85372951794268</c:v>
                </c:pt>
                <c:pt idx="1">
                  <c:v>107.8395180559173</c:v>
                </c:pt>
                <c:pt idx="2">
                  <c:v>108.20641157752891</c:v>
                </c:pt>
                <c:pt idx="3">
                  <c:v>105.13537691515023</c:v>
                </c:pt>
                <c:pt idx="4">
                  <c:v>100.71906600686226</c:v>
                </c:pt>
                <c:pt idx="5">
                  <c:v>102.02357630592577</c:v>
                </c:pt>
                <c:pt idx="6">
                  <c:v>99.795037878358954</c:v>
                </c:pt>
                <c:pt idx="7">
                  <c:v>97.417024312357754</c:v>
                </c:pt>
                <c:pt idx="8">
                  <c:v>97.702385940277892</c:v>
                </c:pt>
                <c:pt idx="9">
                  <c:v>92.362046903486629</c:v>
                </c:pt>
                <c:pt idx="10">
                  <c:v>88.095211133633043</c:v>
                </c:pt>
                <c:pt idx="11">
                  <c:v>87.850615452558628</c:v>
                </c:pt>
                <c:pt idx="12">
                  <c:v>87.972913293095829</c:v>
                </c:pt>
                <c:pt idx="13">
                  <c:v>86.953764621952473</c:v>
                </c:pt>
                <c:pt idx="14">
                  <c:v>80.064319605023272</c:v>
                </c:pt>
                <c:pt idx="15">
                  <c:v>82.374389926281594</c:v>
                </c:pt>
                <c:pt idx="16">
                  <c:v>79.98278771133181</c:v>
                </c:pt>
                <c:pt idx="17">
                  <c:v>78.501624975936764</c:v>
                </c:pt>
                <c:pt idx="18">
                  <c:v>84.127325640648181</c:v>
                </c:pt>
                <c:pt idx="19">
                  <c:v>84.059382395905288</c:v>
                </c:pt>
                <c:pt idx="20">
                  <c:v>93.204543138298476</c:v>
                </c:pt>
                <c:pt idx="21">
                  <c:v>98.177988653478138</c:v>
                </c:pt>
                <c:pt idx="22">
                  <c:v>110.99208461198747</c:v>
                </c:pt>
                <c:pt idx="23">
                  <c:v>115.17738848814957</c:v>
                </c:pt>
                <c:pt idx="24">
                  <c:v>119.06374208744298</c:v>
                </c:pt>
                <c:pt idx="25">
                  <c:v>129.26881744782526</c:v>
                </c:pt>
                <c:pt idx="26">
                  <c:v>133.49488727083309</c:v>
                </c:pt>
                <c:pt idx="27">
                  <c:v>135.34294352783976</c:v>
                </c:pt>
                <c:pt idx="28">
                  <c:v>140.27562309617366</c:v>
                </c:pt>
                <c:pt idx="29">
                  <c:v>141.83831772526017</c:v>
                </c:pt>
                <c:pt idx="30">
                  <c:v>138.93034685026441</c:v>
                </c:pt>
                <c:pt idx="31">
                  <c:v>135.19346838940538</c:v>
                </c:pt>
                <c:pt idx="32">
                  <c:v>129.5541790757454</c:v>
                </c:pt>
                <c:pt idx="33">
                  <c:v>134.33738350564494</c:v>
                </c:pt>
                <c:pt idx="34">
                  <c:v>135.46524136837695</c:v>
                </c:pt>
                <c:pt idx="35">
                  <c:v>134.89451811253667</c:v>
                </c:pt>
                <c:pt idx="36">
                  <c:v>136.55233328426323</c:v>
                </c:pt>
                <c:pt idx="37">
                  <c:v>130.34232071476296</c:v>
                </c:pt>
                <c:pt idx="38">
                  <c:v>132.73392292971272</c:v>
                </c:pt>
                <c:pt idx="39">
                  <c:v>138.25091440283549</c:v>
                </c:pt>
                <c:pt idx="40">
                  <c:v>147.15147946415428</c:v>
                </c:pt>
                <c:pt idx="41">
                  <c:v>158.5931218788572</c:v>
                </c:pt>
                <c:pt idx="42">
                  <c:v>159.2861429752347</c:v>
                </c:pt>
                <c:pt idx="43">
                  <c:v>168.93408372872528</c:v>
                </c:pt>
                <c:pt idx="44">
                  <c:v>171.43439513526369</c:v>
                </c:pt>
                <c:pt idx="45">
                  <c:v>167.80622586599327</c:v>
                </c:pt>
                <c:pt idx="46">
                  <c:v>162.83278035081364</c:v>
                </c:pt>
                <c:pt idx="47">
                  <c:v>161.99028411600179</c:v>
                </c:pt>
                <c:pt idx="48">
                  <c:v>159.58509325210341</c:v>
                </c:pt>
                <c:pt idx="49">
                  <c:v>160.94395814696125</c:v>
                </c:pt>
                <c:pt idx="50">
                  <c:v>162.27564574392193</c:v>
                </c:pt>
                <c:pt idx="51">
                  <c:v>158.64747647465151</c:v>
                </c:pt>
                <c:pt idx="52">
                  <c:v>149.44796113646402</c:v>
                </c:pt>
                <c:pt idx="53">
                  <c:v>147.17865676205145</c:v>
                </c:pt>
                <c:pt idx="54">
                  <c:v>149.96432979650999</c:v>
                </c:pt>
                <c:pt idx="55">
                  <c:v>150.834003329219</c:v>
                </c:pt>
                <c:pt idx="56">
                  <c:v>148.91800382746948</c:v>
                </c:pt>
                <c:pt idx="57">
                  <c:v>156.70429967500482</c:v>
                </c:pt>
                <c:pt idx="58">
                  <c:v>158.5931218788572</c:v>
                </c:pt>
                <c:pt idx="59">
                  <c:v>152.50540714989413</c:v>
                </c:pt>
                <c:pt idx="60">
                  <c:v>152.70923688412282</c:v>
                </c:pt>
                <c:pt idx="61">
                  <c:v>160.22375975268659</c:v>
                </c:pt>
                <c:pt idx="62">
                  <c:v>156.20151966390742</c:v>
                </c:pt>
                <c:pt idx="63">
                  <c:v>153.70120825736902</c:v>
                </c:pt>
                <c:pt idx="64">
                  <c:v>161.43314950911008</c:v>
                </c:pt>
                <c:pt idx="65">
                  <c:v>157.91368943142828</c:v>
                </c:pt>
                <c:pt idx="66">
                  <c:v>154.24475421531213</c:v>
                </c:pt>
                <c:pt idx="67">
                  <c:v>144.33862913179857</c:v>
                </c:pt>
                <c:pt idx="68">
                  <c:v>142.78952315166066</c:v>
                </c:pt>
                <c:pt idx="69">
                  <c:v>130.79074613006603</c:v>
                </c:pt>
                <c:pt idx="70">
                  <c:v>124.77097464584584</c:v>
                </c:pt>
                <c:pt idx="71">
                  <c:v>131.86424939700373</c:v>
                </c:pt>
                <c:pt idx="72">
                  <c:v>132.21755426966675</c:v>
                </c:pt>
                <c:pt idx="73">
                  <c:v>125.7357687211949</c:v>
                </c:pt>
                <c:pt idx="74">
                  <c:v>135.57395055996557</c:v>
                </c:pt>
                <c:pt idx="75">
                  <c:v>136.45721274162318</c:v>
                </c:pt>
                <c:pt idx="76">
                  <c:v>133.35900078134733</c:v>
                </c:pt>
                <c:pt idx="77">
                  <c:v>130.92663261955181</c:v>
                </c:pt>
                <c:pt idx="78">
                  <c:v>133.52206456873026</c:v>
                </c:pt>
                <c:pt idx="79">
                  <c:v>135.3157662299426</c:v>
                </c:pt>
                <c:pt idx="80">
                  <c:v>146.11874214406234</c:v>
                </c:pt>
                <c:pt idx="81">
                  <c:v>146.75740864464549</c:v>
                </c:pt>
                <c:pt idx="82">
                  <c:v>148.68699679534362</c:v>
                </c:pt>
                <c:pt idx="83">
                  <c:v>148.97235842326378</c:v>
                </c:pt>
                <c:pt idx="84">
                  <c:v>151.54061307454506</c:v>
                </c:pt>
                <c:pt idx="85">
                  <c:v>150.50787575445312</c:v>
                </c:pt>
                <c:pt idx="86">
                  <c:v>147.04277027256566</c:v>
                </c:pt>
                <c:pt idx="87">
                  <c:v>151.14654225503631</c:v>
                </c:pt>
                <c:pt idx="88">
                  <c:v>154.04092448108349</c:v>
                </c:pt>
                <c:pt idx="89">
                  <c:v>156.97607265397639</c:v>
                </c:pt>
                <c:pt idx="90">
                  <c:v>155.0193072053811</c:v>
                </c:pt>
                <c:pt idx="91">
                  <c:v>169.42327509087409</c:v>
                </c:pt>
                <c:pt idx="92">
                  <c:v>161.65056789228731</c:v>
                </c:pt>
                <c:pt idx="93">
                  <c:v>169.11073616505678</c:v>
                </c:pt>
                <c:pt idx="94">
                  <c:v>177.3046914810495</c:v>
                </c:pt>
                <c:pt idx="95">
                  <c:v>177.56287581107247</c:v>
                </c:pt>
                <c:pt idx="96">
                  <c:v>180.33496019658247</c:v>
                </c:pt>
                <c:pt idx="97">
                  <c:v>191.45047503651952</c:v>
                </c:pt>
                <c:pt idx="98">
                  <c:v>199.07370709667191</c:v>
                </c:pt>
                <c:pt idx="99">
                  <c:v>206.62899591208145</c:v>
                </c:pt>
                <c:pt idx="100">
                  <c:v>205.32448561301794</c:v>
                </c:pt>
                <c:pt idx="101">
                  <c:v>221.06014109547161</c:v>
                </c:pt>
                <c:pt idx="102">
                  <c:v>226.56354391964578</c:v>
                </c:pt>
                <c:pt idx="103">
                  <c:v>228.42518882560103</c:v>
                </c:pt>
                <c:pt idx="104">
                  <c:v>235.0156835656615</c:v>
                </c:pt>
                <c:pt idx="105">
                  <c:v>244.56850377651205</c:v>
                </c:pt>
                <c:pt idx="106">
                  <c:v>245.37023406447815</c:v>
                </c:pt>
                <c:pt idx="107">
                  <c:v>244.26955349964331</c:v>
                </c:pt>
                <c:pt idx="108">
                  <c:v>243.41346861588286</c:v>
                </c:pt>
                <c:pt idx="109">
                  <c:v>239.79888799556105</c:v>
                </c:pt>
                <c:pt idx="110">
                  <c:v>256.26833052123794</c:v>
                </c:pt>
                <c:pt idx="111">
                  <c:v>256.93417431971824</c:v>
                </c:pt>
                <c:pt idx="112">
                  <c:v>266.67723561584887</c:v>
                </c:pt>
                <c:pt idx="113">
                  <c:v>276.25723312459655</c:v>
                </c:pt>
                <c:pt idx="114">
                  <c:v>276.29799907144235</c:v>
                </c:pt>
                <c:pt idx="115">
                  <c:v>266.4598172326717</c:v>
                </c:pt>
                <c:pt idx="116">
                  <c:v>273.47156009013804</c:v>
                </c:pt>
                <c:pt idx="117">
                  <c:v>276.47465150777384</c:v>
                </c:pt>
                <c:pt idx="118">
                  <c:v>280.48330294760444</c:v>
                </c:pt>
                <c:pt idx="119">
                  <c:v>296.92556817538417</c:v>
                </c:pt>
                <c:pt idx="120">
                  <c:v>305.56794890667993</c:v>
                </c:pt>
                <c:pt idx="121">
                  <c:v>315.75943561811368</c:v>
                </c:pt>
                <c:pt idx="122">
                  <c:v>306.19302675831455</c:v>
                </c:pt>
                <c:pt idx="123">
                  <c:v>303.05404885119299</c:v>
                </c:pt>
                <c:pt idx="124">
                  <c:v>310.29679874078522</c:v>
                </c:pt>
                <c:pt idx="125">
                  <c:v>307.64701219581247</c:v>
                </c:pt>
                <c:pt idx="126">
                  <c:v>299.92865959301997</c:v>
                </c:pt>
                <c:pt idx="127">
                  <c:v>295.03674597153179</c:v>
                </c:pt>
                <c:pt idx="128">
                  <c:v>279.85822509596983</c:v>
                </c:pt>
                <c:pt idx="129">
                  <c:v>271.36531950310842</c:v>
                </c:pt>
                <c:pt idx="130">
                  <c:v>267.9273913191181</c:v>
                </c:pt>
                <c:pt idx="131">
                  <c:v>250.18061579227489</c:v>
                </c:pt>
                <c:pt idx="132">
                  <c:v>247.36776545991916</c:v>
                </c:pt>
                <c:pt idx="133">
                  <c:v>236.7686192800281</c:v>
                </c:pt>
                <c:pt idx="134">
                  <c:v>226.46842337700573</c:v>
                </c:pt>
                <c:pt idx="135">
                  <c:v>222.81307680983821</c:v>
                </c:pt>
                <c:pt idx="136">
                  <c:v>204.84888289981771</c:v>
                </c:pt>
                <c:pt idx="137">
                  <c:v>191.81736855813111</c:v>
                </c:pt>
                <c:pt idx="138">
                  <c:v>194.57586429469251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58-4366-BEA8-44B9B4883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1652568"/>
        <c:axId val="531653224"/>
      </c:lineChart>
      <c:catAx>
        <c:axId val="531652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53165322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53165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i-FI"/>
          </a:p>
        </c:txPr>
        <c:crossAx val="53165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fi-FI" sz="1200" b="0"/>
              <a:t>Asuntoa, kpl</a:t>
            </a:r>
          </a:p>
        </c:rich>
      </c:tx>
      <c:layout>
        <c:manualLayout>
          <c:xMode val="edge"/>
          <c:yMode val="edge"/>
          <c:x val="8.0734835882923656E-2"/>
          <c:y val="3.0571815637434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303013400095995E-2"/>
          <c:y val="8.7706890526026607E-2"/>
          <c:w val="0.91422252202000287"/>
          <c:h val="0.7368348206857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Oma perustajaurakointi</c:v>
                </c:pt>
              </c:strCache>
            </c:strRef>
          </c:tx>
          <c:spPr>
            <a:solidFill>
              <a:srgbClr val="52C6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Sheet1!$A$13:$A$22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
Arvio 
lokakuu 2018</c:v>
                </c:pt>
                <c:pt idx="6">
                  <c:v>2019 
Arvio 
maaliskuu 2019</c:v>
                </c:pt>
                <c:pt idx="7">
                  <c:v>2019 
Arvio 
kesäkuu 2019</c:v>
                </c:pt>
                <c:pt idx="8">
                  <c:v>2019 
Arvio
syyskuu 2019</c:v>
                </c:pt>
                <c:pt idx="9">
                  <c:v>2020 
Arvio
syyskuu 2019</c:v>
                </c:pt>
              </c:strCache>
            </c:strRef>
          </c:cat>
          <c:val>
            <c:numRef>
              <c:f>Sheet1!$B$13:$B$22</c:f>
              <c:numCache>
                <c:formatCode>General</c:formatCode>
                <c:ptCount val="10"/>
                <c:pt idx="0">
                  <c:v>5642</c:v>
                </c:pt>
                <c:pt idx="1">
                  <c:v>6935</c:v>
                </c:pt>
                <c:pt idx="2">
                  <c:v>7956</c:v>
                </c:pt>
                <c:pt idx="3">
                  <c:v>10433</c:v>
                </c:pt>
                <c:pt idx="4">
                  <c:v>9577</c:v>
                </c:pt>
                <c:pt idx="5">
                  <c:v>9843</c:v>
                </c:pt>
                <c:pt idx="6">
                  <c:v>9299</c:v>
                </c:pt>
                <c:pt idx="7">
                  <c:v>8888</c:v>
                </c:pt>
                <c:pt idx="8">
                  <c:v>7514</c:v>
                </c:pt>
                <c:pt idx="9">
                  <c:v>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3-442E-8FEA-5CEA64FE6B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Vuokra-asunnot (neuvottelu-urakka, ml. välimalli)</c:v>
                </c:pt>
              </c:strCache>
            </c:strRef>
          </c:tx>
          <c:spPr>
            <a:solidFill>
              <a:srgbClr val="B0C7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Sheet1!$A$13:$A$22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
Arvio 
lokakuu 2018</c:v>
                </c:pt>
                <c:pt idx="6">
                  <c:v>2019 
Arvio 
maaliskuu 2019</c:v>
                </c:pt>
                <c:pt idx="7">
                  <c:v>2019 
Arvio 
kesäkuu 2019</c:v>
                </c:pt>
                <c:pt idx="8">
                  <c:v>2019 
Arvio
syyskuu 2019</c:v>
                </c:pt>
                <c:pt idx="9">
                  <c:v>2020 
Arvio
syyskuu 2019</c:v>
                </c:pt>
              </c:strCache>
            </c:strRef>
          </c:cat>
          <c:val>
            <c:numRef>
              <c:f>Sheet1!$C$13:$C$22</c:f>
              <c:numCache>
                <c:formatCode>General</c:formatCode>
                <c:ptCount val="10"/>
                <c:pt idx="0">
                  <c:v>3515</c:v>
                </c:pt>
                <c:pt idx="1">
                  <c:v>3543</c:v>
                </c:pt>
                <c:pt idx="2">
                  <c:v>4563</c:v>
                </c:pt>
                <c:pt idx="3">
                  <c:v>3570</c:v>
                </c:pt>
                <c:pt idx="4">
                  <c:v>4536</c:v>
                </c:pt>
                <c:pt idx="5">
                  <c:v>5282</c:v>
                </c:pt>
                <c:pt idx="6">
                  <c:v>5221</c:v>
                </c:pt>
                <c:pt idx="7">
                  <c:v>6733</c:v>
                </c:pt>
                <c:pt idx="8">
                  <c:v>5670</c:v>
                </c:pt>
                <c:pt idx="9">
                  <c:v>6038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3-442E-8FEA-5CEA64FE6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4689024"/>
        <c:axId val="34690560"/>
      </c:barChart>
      <c:catAx>
        <c:axId val="346890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34690560"/>
        <c:crosses val="autoZero"/>
        <c:auto val="1"/>
        <c:lblAlgn val="ctr"/>
        <c:lblOffset val="100"/>
        <c:noMultiLvlLbl val="0"/>
      </c:catAx>
      <c:valAx>
        <c:axId val="3469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346890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12668966524897"/>
          <c:y val="0.10391093757733602"/>
          <c:w val="0.7887937721392434"/>
          <c:h val="5.43998840115378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fi-FI" sz="1200" b="0"/>
              <a:t>Asuntoa, kpl</a:t>
            </a:r>
          </a:p>
        </c:rich>
      </c:tx>
      <c:layout>
        <c:manualLayout>
          <c:xMode val="edge"/>
          <c:yMode val="edge"/>
          <c:x val="7.1852950974416255E-2"/>
          <c:y val="1.92504014921334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718106671973438E-2"/>
          <c:y val="8.7948566565084166E-2"/>
          <c:w val="0.82703956611232721"/>
          <c:h val="0.814345035404822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Taul1!$D$1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1. tammikuuta</c:v>
                </c:pt>
                <c:pt idx="1">
                  <c:v>1.toukokuuta</c:v>
                </c:pt>
                <c:pt idx="2">
                  <c:v>1. syyskuuta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5155</c:v>
                </c:pt>
                <c:pt idx="1">
                  <c:v>5346</c:v>
                </c:pt>
                <c:pt idx="2">
                  <c:v>4819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A-4C08-BBCF-E418A030D622}"/>
            </c:ext>
          </c:extLst>
        </c:ser>
        <c:ser>
          <c:idx val="2"/>
          <c:order val="1"/>
          <c:tx>
            <c:strRef>
              <c:f>Taul1!$E$1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1. tammikuuta</c:v>
                </c:pt>
                <c:pt idx="1">
                  <c:v>1.toukokuuta</c:v>
                </c:pt>
                <c:pt idx="2">
                  <c:v>1. syyskuuta</c:v>
                </c:pt>
              </c:strCache>
            </c:strRef>
          </c:cat>
          <c:val>
            <c:numRef>
              <c:f>Taul1!$E$2:$E$4</c:f>
              <c:numCache>
                <c:formatCode>General</c:formatCode>
                <c:ptCount val="3"/>
                <c:pt idx="0">
                  <c:v>5225</c:v>
                </c:pt>
                <c:pt idx="1">
                  <c:v>5405</c:v>
                </c:pt>
                <c:pt idx="2">
                  <c:v>4816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4A-4C08-BBCF-E418A030D622}"/>
            </c:ext>
          </c:extLst>
        </c:ser>
        <c:ser>
          <c:idx val="3"/>
          <c:order val="2"/>
          <c:tx>
            <c:strRef>
              <c:f>Taul1!$F$1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1. tammikuuta</c:v>
                </c:pt>
                <c:pt idx="1">
                  <c:v>1.toukokuuta</c:v>
                </c:pt>
                <c:pt idx="2">
                  <c:v>1. syyskuuta</c:v>
                </c:pt>
              </c:strCache>
            </c:strRef>
          </c:cat>
          <c:val>
            <c:numRef>
              <c:f>Taul1!$F$2:$F$4</c:f>
              <c:numCache>
                <c:formatCode>General</c:formatCode>
                <c:ptCount val="3"/>
                <c:pt idx="0">
                  <c:v>5356</c:v>
                </c:pt>
                <c:pt idx="1">
                  <c:v>5273</c:v>
                </c:pt>
                <c:pt idx="2">
                  <c:v>5944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4A-4C08-BBCF-E418A030D622}"/>
            </c:ext>
          </c:extLst>
        </c:ser>
        <c:ser>
          <c:idx val="4"/>
          <c:order val="3"/>
          <c:tx>
            <c:strRef>
              <c:f>Taul1!$G$1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B0C7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Taul1!$A$2:$A$4</c:f>
              <c:strCache>
                <c:ptCount val="3"/>
                <c:pt idx="0">
                  <c:v>1. tammikuuta</c:v>
                </c:pt>
                <c:pt idx="1">
                  <c:v>1.toukokuuta</c:v>
                </c:pt>
                <c:pt idx="2">
                  <c:v>1. syyskuuta</c:v>
                </c:pt>
              </c:strCache>
            </c:strRef>
          </c:cat>
          <c:val>
            <c:numRef>
              <c:f>Taul1!$G$2:$G$4</c:f>
              <c:numCache>
                <c:formatCode>General</c:formatCode>
                <c:ptCount val="3"/>
                <c:pt idx="0">
                  <c:v>5917</c:v>
                </c:pt>
                <c:pt idx="1">
                  <c:v>6609</c:v>
                </c:pt>
                <c:pt idx="2">
                  <c:v>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4A-4C08-BBCF-E418A030D622}"/>
            </c:ext>
          </c:extLst>
        </c:ser>
        <c:ser>
          <c:idx val="0"/>
          <c:order val="4"/>
          <c:tx>
            <c:strRef>
              <c:f>Taul1!$H$1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52C6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Taul1!$A$2:$A$4</c:f>
              <c:strCache>
                <c:ptCount val="3"/>
                <c:pt idx="0">
                  <c:v>1. tammikuuta</c:v>
                </c:pt>
                <c:pt idx="1">
                  <c:v>1.toukokuuta</c:v>
                </c:pt>
                <c:pt idx="2">
                  <c:v>1. syyskuuta</c:v>
                </c:pt>
              </c:strCache>
            </c:strRef>
          </c:cat>
          <c:val>
            <c:numRef>
              <c:f>Taul1!$H$2:$H$4</c:f>
              <c:numCache>
                <c:formatCode>General</c:formatCode>
                <c:ptCount val="3"/>
                <c:pt idx="0">
                  <c:v>7339</c:v>
                </c:pt>
                <c:pt idx="1">
                  <c:v>7055</c:v>
                </c:pt>
                <c:pt idx="2">
                  <c:v>6783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A-4C08-BBCF-E418A030D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411648"/>
        <c:axId val="56413184"/>
      </c:barChart>
      <c:catAx>
        <c:axId val="5641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56413184"/>
        <c:crosses val="autoZero"/>
        <c:auto val="1"/>
        <c:lblAlgn val="ctr"/>
        <c:lblOffset val="100"/>
        <c:noMultiLvlLbl val="0"/>
      </c:catAx>
      <c:valAx>
        <c:axId val="56413184"/>
        <c:scaling>
          <c:orientation val="minMax"/>
          <c:max val="800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56411648"/>
        <c:crosses val="autoZero"/>
        <c:crossBetween val="between"/>
      </c:valAx>
      <c:spPr>
        <a:ln w="3175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91105748627333472"/>
          <c:y val="0.30975007572582475"/>
          <c:w val="8.8942513726665229E-2"/>
          <c:h val="0.367666247553594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w Cen MT" panose="020B0602020104020603" pitchFamily="34" charset="0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0.88313</cdr:x>
      <cdr:y>0.85251</cdr:y>
    </cdr:from>
    <cdr:to>
      <cdr:x>0.95718</cdr:x>
      <cdr:y>0.91162</cdr:y>
    </cdr:to>
    <cdr:sp macro="" textlink="">
      <cdr:nvSpPr>
        <cdr:cNvPr id="5" name="Tekstiruutu 12">
          <a:extLst xmlns:a="http://schemas.openxmlformats.org/drawingml/2006/main">
            <a:ext uri="{FF2B5EF4-FFF2-40B4-BE49-F238E27FC236}">
              <a16:creationId xmlns:a16="http://schemas.microsoft.com/office/drawing/2014/main" id="{C2014461-19A2-43A6-A29D-47081F4B9EA5}"/>
            </a:ext>
          </a:extLst>
        </cdr:cNvPr>
        <cdr:cNvSpPr txBox="1"/>
      </cdr:nvSpPr>
      <cdr:spPr>
        <a:xfrm xmlns:a="http://schemas.openxmlformats.org/drawingml/2006/main">
          <a:off x="6102449" y="3772951"/>
          <a:ext cx="51167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b="1" dirty="0">
              <a:solidFill>
                <a:schemeClr val="accent4"/>
              </a:solidFill>
            </a:rPr>
            <a:t>L</a:t>
          </a:r>
          <a:r>
            <a:rPr lang="fi-FI" sz="1100" b="1" dirty="0">
              <a:solidFill>
                <a:schemeClr val="accent4"/>
              </a:solidFill>
            </a:rPr>
            <a:t>asku</a:t>
          </a:r>
        </a:p>
      </cdr:txBody>
    </cdr:sp>
  </cdr:relSizeAnchor>
  <cdr:relSizeAnchor xmlns:cdr="http://schemas.openxmlformats.org/drawingml/2006/chartDrawing">
    <cdr:from>
      <cdr:x>0.06787</cdr:x>
      <cdr:y>0.85144</cdr:y>
    </cdr:from>
    <cdr:to>
      <cdr:x>0.14239</cdr:x>
      <cdr:y>0.91055</cdr:y>
    </cdr:to>
    <cdr:sp macro="" textlink="">
      <cdr:nvSpPr>
        <cdr:cNvPr id="6" name="Tekstiruutu 13">
          <a:extLst xmlns:a="http://schemas.openxmlformats.org/drawingml/2006/main">
            <a:ext uri="{FF2B5EF4-FFF2-40B4-BE49-F238E27FC236}">
              <a16:creationId xmlns:a16="http://schemas.microsoft.com/office/drawing/2014/main" id="{201CA108-A016-48A2-B9E1-A5EDA51E1416}"/>
            </a:ext>
          </a:extLst>
        </cdr:cNvPr>
        <cdr:cNvSpPr txBox="1"/>
      </cdr:nvSpPr>
      <cdr:spPr>
        <a:xfrm xmlns:a="http://schemas.openxmlformats.org/drawingml/2006/main">
          <a:off x="469013" y="3768205"/>
          <a:ext cx="51488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 b="1" dirty="0">
              <a:solidFill>
                <a:schemeClr val="accent4"/>
              </a:solidFill>
            </a:rPr>
            <a:t>Pohja</a:t>
          </a:r>
        </a:p>
      </cdr:txBody>
    </cdr:sp>
  </cdr:relSizeAnchor>
  <cdr:relSizeAnchor xmlns:cdr="http://schemas.openxmlformats.org/drawingml/2006/chartDrawing">
    <cdr:from>
      <cdr:x>0.87542</cdr:x>
      <cdr:y>0.0452</cdr:y>
    </cdr:from>
    <cdr:to>
      <cdr:x>0.96385</cdr:x>
      <cdr:y>0.10431</cdr:y>
    </cdr:to>
    <cdr:sp macro="" textlink="">
      <cdr:nvSpPr>
        <cdr:cNvPr id="8" name="Tekstiruutu 15">
          <a:extLst xmlns:a="http://schemas.openxmlformats.org/drawingml/2006/main">
            <a:ext uri="{FF2B5EF4-FFF2-40B4-BE49-F238E27FC236}">
              <a16:creationId xmlns:a16="http://schemas.microsoft.com/office/drawing/2014/main" id="{17E94F56-AEEB-4F49-B39D-A00261887C5B}"/>
            </a:ext>
          </a:extLst>
        </cdr:cNvPr>
        <cdr:cNvSpPr txBox="1"/>
      </cdr:nvSpPr>
      <cdr:spPr>
        <a:xfrm xmlns:a="http://schemas.openxmlformats.org/drawingml/2006/main">
          <a:off x="6049136" y="200025"/>
          <a:ext cx="61106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b="1" dirty="0">
              <a:solidFill>
                <a:schemeClr val="accent4"/>
              </a:solidFill>
            </a:rPr>
            <a:t>H</a:t>
          </a:r>
          <a:r>
            <a:rPr lang="fi-FI" sz="1100" b="1" dirty="0">
              <a:solidFill>
                <a:schemeClr val="accent4"/>
              </a:solidFill>
            </a:rPr>
            <a:t>uippu</a:t>
          </a:r>
        </a:p>
      </cdr:txBody>
    </cdr:sp>
  </cdr:relSizeAnchor>
  <cdr:relSizeAnchor xmlns:cdr="http://schemas.openxmlformats.org/drawingml/2006/chartDrawing">
    <cdr:from>
      <cdr:x>0.06555</cdr:x>
      <cdr:y>0.04041</cdr:y>
    </cdr:from>
    <cdr:to>
      <cdr:x>0.14656</cdr:x>
      <cdr:y>0.09953</cdr:y>
    </cdr:to>
    <cdr:sp macro="" textlink="">
      <cdr:nvSpPr>
        <cdr:cNvPr id="9" name="Tekstiruutu 14">
          <a:extLst xmlns:a="http://schemas.openxmlformats.org/drawingml/2006/main">
            <a:ext uri="{FF2B5EF4-FFF2-40B4-BE49-F238E27FC236}">
              <a16:creationId xmlns:a16="http://schemas.microsoft.com/office/drawing/2014/main" id="{728A81D9-CA6D-400B-B577-52968383B0E5}"/>
            </a:ext>
          </a:extLst>
        </cdr:cNvPr>
        <cdr:cNvSpPr txBox="1"/>
      </cdr:nvSpPr>
      <cdr:spPr>
        <a:xfrm xmlns:a="http://schemas.openxmlformats.org/drawingml/2006/main">
          <a:off x="452966" y="178861"/>
          <a:ext cx="55976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b="1" dirty="0">
              <a:solidFill>
                <a:schemeClr val="accent4"/>
              </a:solidFill>
            </a:rPr>
            <a:t>N</a:t>
          </a:r>
          <a:r>
            <a:rPr lang="fi-FI" sz="1100" b="1" dirty="0">
              <a:solidFill>
                <a:schemeClr val="accent4"/>
              </a:solidFill>
            </a:rPr>
            <a:t>ousu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0.08174</cdr:x>
      <cdr:y>0.00186</cdr:y>
    </cdr:from>
    <cdr:to>
      <cdr:x>0.23718</cdr:x>
      <cdr:y>0.08302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CF445E1-3B6D-415A-9FBC-AE4D52AE7BA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8638" y="7409"/>
          <a:ext cx="1024217" cy="32311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7EA9BB-436B-4467-B4D2-D59FE0A3A0C7}" type="datetimeFigureOut">
              <a:rPr lang="fi-FI" smtClean="0"/>
              <a:t>30.10.2019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138D51-3F9A-4C4C-B2F4-182CF9CF0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53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16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97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5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Vakiomeininki tonttien suhteen.</a:t>
            </a:r>
          </a:p>
          <a:p>
            <a:r>
              <a:rPr lang="fi-FI"/>
              <a:t>Kysynnän riittämättömyys putosi esim. tammikuun ja kesäkuun kyselyistä kolmoseksi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657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001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618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839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60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69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65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64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Nyt rakentaminen tulee ensimmäisenä isona toimialan laskusuhdanteeseen. Teollisuus ja palvelut kasvavat vielä tämän vuoden. Palvelut hyvin todennäköisesti myös ensi vuoden.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37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31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85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8D51-3F9A-4C4C-B2F4-182CF9CF0C9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40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C3391-7C35-4524-92B9-A316F9C30AF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61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4490A02-6E83-9E42-A1AC-028E782AB223}"/>
              </a:ext>
            </a:extLst>
          </p:cNvPr>
          <p:cNvSpPr/>
          <p:nvPr userDrawn="1"/>
        </p:nvSpPr>
        <p:spPr>
          <a:xfrm>
            <a:off x="9149594" y="0"/>
            <a:ext cx="30424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400">
              <a:highlight>
                <a:srgbClr val="FFFF00"/>
              </a:highligh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547CFA-23BB-EA40-9111-F56C1BE5D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28" y="0"/>
            <a:ext cx="436227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5B563-B0BC-3E46-BFA8-5CF19F759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597" y="227265"/>
            <a:ext cx="4024985" cy="893737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7EC4E50A-C123-2044-804B-06777C87E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1701800"/>
            <a:ext cx="7495293" cy="3059893"/>
          </a:xfrm>
        </p:spPr>
        <p:txBody>
          <a:bodyPr anchor="b" anchorCtr="0"/>
          <a:lstStyle>
            <a:lvl1pPr>
              <a:defRPr sz="5333"/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AAC290-F4F1-0148-A97A-E1ED601A8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5397112"/>
            <a:ext cx="7495293" cy="1105289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206268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asemmall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3" y="1701800"/>
            <a:ext cx="5522384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1701800"/>
            <a:ext cx="4080933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C45A2-EA6A-4CC8-86DD-CC14DAADD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6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Oikeall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968F-A337-EE4E-BCBF-6E82EC12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BCDE032-6248-6943-851D-B04E7C81E77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3" y="2139923"/>
            <a:ext cx="5522384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ADF97E4-AE8D-4245-A6CB-6C78F5A395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2139923"/>
            <a:ext cx="4080933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39486-F20F-4FDF-A54F-DBE9C4A12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8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Oikeall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C72D7D-0B51-E646-AF3F-3CFD74363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8A085E6-5C0D-3D42-8271-088F462C23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3" y="1701800"/>
            <a:ext cx="5522384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160DF28A-7A8B-8F48-838C-31D4FB5648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701800"/>
            <a:ext cx="4080933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B916C89D-97C7-4632-B55E-E924B24AD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0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2139925"/>
            <a:ext cx="9842501" cy="402592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7BC489-6B00-4208-8CD4-C3E065BD6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61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1701800"/>
            <a:ext cx="9842501" cy="4464051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FB144B-018D-4504-8084-4B1EA39AE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6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isikko_Isko_kuva_kuvateksti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2139924"/>
            <a:ext cx="9842501" cy="3236712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6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D6E12EF9-436B-491C-8CF4-5E1C96452C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7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isikko_Isko_kuva_kuvateksti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1701801"/>
            <a:ext cx="9842501" cy="3674836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6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73BCF8A6-2B4A-45B7-A3D7-0D318F6E6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BCBA-ADED-9D43-82E8-6A12B70A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73718DE-04D0-2543-B468-F97A6BDD8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2133600"/>
            <a:ext cx="98425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1FCD2B-23D6-D84E-A8C4-AA6CD4FF0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2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20">
          <p15:clr>
            <a:srgbClr val="FBAE40"/>
          </p15:clr>
        </p15:guide>
        <p15:guide id="1" pos="50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1D3265-B181-FF49-9159-C456EF500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33F5B55-A33A-534E-B852-406E31E7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B6A67-DF18-E842-A035-245004F40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5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20">
          <p15:clr>
            <a:srgbClr val="FBAE40"/>
          </p15:clr>
        </p15:guide>
        <p15:guide id="1" pos="50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42" y="365126"/>
            <a:ext cx="9845793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668" y="2133600"/>
            <a:ext cx="477483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919" y="2133600"/>
            <a:ext cx="4764015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486526-8511-F043-B51E-74AD1579E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5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Aloitu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69E23-3330-3C4B-928D-A989B7275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8" y="224345"/>
            <a:ext cx="4123499" cy="918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5FC308-B8EF-DD4A-8914-00832F65F956}"/>
              </a:ext>
            </a:extLst>
          </p:cNvPr>
          <p:cNvSpPr/>
          <p:nvPr userDrawn="1"/>
        </p:nvSpPr>
        <p:spPr>
          <a:xfrm>
            <a:off x="9149593" y="0"/>
            <a:ext cx="30424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40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6C193-FEC4-4846-8506-8BB8C60D7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9726" y="0"/>
            <a:ext cx="4362273" cy="68580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870CB1AB-D5B9-9F4D-9329-62D396205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" y="1701800"/>
            <a:ext cx="5522384" cy="3059893"/>
          </a:xfrm>
        </p:spPr>
        <p:txBody>
          <a:bodyPr anchor="b" anchorCtr="0"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534D5EC-DD74-894E-9D56-CBF405A7C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397112"/>
            <a:ext cx="5522384" cy="1105289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113622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539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87564-CE63-2749-839B-F93F0C705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vasemmall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3" y="2139923"/>
            <a:ext cx="5522384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2139923"/>
            <a:ext cx="4080933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147607-4125-4F4E-9369-7C1ACD898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55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vasemmall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3" y="1701800"/>
            <a:ext cx="5522384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1701800"/>
            <a:ext cx="4080933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5C1A90-8B94-084B-A899-CD369C5B3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02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Oikeall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968F-A337-EE4E-BCBF-6E82EC12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BCDE032-6248-6943-851D-B04E7C81E77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3" y="2139923"/>
            <a:ext cx="5522384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ADF97E4-AE8D-4245-A6CB-6C78F5A395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2139923"/>
            <a:ext cx="4080933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94970E-64F5-F94C-BDC7-37F606055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Oikeall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C72D7D-0B51-E646-AF3F-3CFD74363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8A085E6-5C0D-3D42-8271-088F462C23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3" y="1701800"/>
            <a:ext cx="5522384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160DF28A-7A8B-8F48-838C-31D4FB5648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701800"/>
            <a:ext cx="4080933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DADB09-8744-1145-BDDB-115EB0C8F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3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Iso kuv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2139925"/>
            <a:ext cx="9842501" cy="402592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F3DF3-B09C-DE43-B906-25C72A4EE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4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Iso kuv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1701800"/>
            <a:ext cx="9842501" cy="4464051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2A5C5B-8C3D-924D-8F18-08FCBA946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64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isikko_Isko_kuva_kuvateksti 2 _kapea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2139924"/>
            <a:ext cx="9842501" cy="3236712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6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665863-C5E5-664A-A74C-6AD764BCF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0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isikko_Isko_kuva_kuvateksti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1701801"/>
            <a:ext cx="9842501" cy="3674836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6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E9A7F7-253C-B142-8C3E-18BD4AF39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82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, avainsan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329493" y="-1"/>
            <a:ext cx="2492820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diatyyppi on tarkoitettu esityksen johtoajatusten esittämiseen.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B4C5EE-81C9-D345-9E51-F1D29D30E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2133600"/>
            <a:ext cx="9837151" cy="4032251"/>
          </a:xfrm>
        </p:spPr>
        <p:txBody>
          <a:bodyPr anchor="t">
            <a:normAutofit/>
          </a:bodyPr>
          <a:lstStyle>
            <a:lvl1pPr algn="l">
              <a:lnSpc>
                <a:spcPts val="7733"/>
              </a:lnSpc>
              <a:defRPr sz="8133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B1D87-0EE3-504B-983A-AB7632520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5"/>
            <a:ext cx="4123499" cy="91885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092855FF-45D5-482A-BE4C-5D514F2E7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7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oitusdia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ADB5C2-738D-9C47-96A3-4BBF1239C8A4}"/>
              </a:ext>
            </a:extLst>
          </p:cNvPr>
          <p:cNvSpPr/>
          <p:nvPr userDrawn="1"/>
        </p:nvSpPr>
        <p:spPr>
          <a:xfrm>
            <a:off x="11716692" y="0"/>
            <a:ext cx="475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400">
              <a:highlight>
                <a:srgbClr val="FFFF00"/>
              </a:highlight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12329493" y="-3"/>
            <a:ext cx="2492820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860428-2DAA-0E4D-8FF0-E464C3523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7" y="494251"/>
            <a:ext cx="4024985" cy="893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C62A25-A270-1849-BEEB-3375079E5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8560C9-8F4E-A543-BEA3-AAD31F939663}"/>
              </a:ext>
            </a:extLst>
          </p:cNvPr>
          <p:cNvSpPr/>
          <p:nvPr userDrawn="1"/>
        </p:nvSpPr>
        <p:spPr>
          <a:xfrm>
            <a:off x="9149591" y="290819"/>
            <a:ext cx="2567101" cy="63197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400">
              <a:highlight>
                <a:srgbClr val="FFFF00"/>
              </a:highlight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101833" y="361243"/>
            <a:ext cx="5614859" cy="6141156"/>
          </a:xfrm>
        </p:spPr>
        <p:txBody>
          <a:bodyPr>
            <a:normAutofit/>
          </a:bodyPr>
          <a:lstStyle>
            <a:lvl1pPr>
              <a:defRPr sz="2133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</a:t>
            </a:r>
            <a:r>
              <a:rPr lang="fi-FI" err="1"/>
              <a:t>napsautamalla</a:t>
            </a:r>
            <a:r>
              <a:rPr lang="fi-FI"/>
              <a:t>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23A46-601D-9C4A-AB55-1D7704B63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8" y="224345"/>
            <a:ext cx="4123499" cy="918859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3779013-36B5-CA4E-8720-3EEF6697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" y="1701800"/>
            <a:ext cx="5522384" cy="3059893"/>
          </a:xfrm>
        </p:spPr>
        <p:txBody>
          <a:bodyPr anchor="b" anchorCtr="0"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15A7273-0B96-814F-AAA4-FB69198DAD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397112"/>
            <a:ext cx="5522384" cy="1105289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502944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ohdant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35" y="2133600"/>
            <a:ext cx="9840845" cy="4032251"/>
          </a:xfrm>
        </p:spPr>
        <p:txBody>
          <a:bodyPr anchor="b">
            <a:normAutofit/>
          </a:bodyPr>
          <a:lstStyle>
            <a:lvl1pPr algn="l">
              <a:lnSpc>
                <a:spcPts val="768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329493" y="-1"/>
            <a:ext cx="2492820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Johdantosivua voit käyttää välilehtenä jakaaksesi esityksesi osiin.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D39AA-C316-7748-9073-4A096F9B9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5"/>
            <a:ext cx="4123499" cy="91885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52FBAC3-C758-491D-9D0A-AD034F18C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02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dea, avainsana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329493" y="-1"/>
            <a:ext cx="2492820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diatyyppi on tarkoitettu esityksen johtoajatusten esittämiseen.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B4C5EE-81C9-D345-9E51-F1D29D30E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2133600"/>
            <a:ext cx="9837151" cy="4032251"/>
          </a:xfrm>
        </p:spPr>
        <p:txBody>
          <a:bodyPr anchor="t">
            <a:normAutofit/>
          </a:bodyPr>
          <a:lstStyle>
            <a:lvl1pPr algn="l">
              <a:lnSpc>
                <a:spcPts val="7733"/>
              </a:lnSpc>
              <a:defRPr sz="8133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B1D87-0EE3-504B-983A-AB7632520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3" y="207576"/>
            <a:ext cx="4123499" cy="91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642E3-4AFD-3846-95E2-697A039DF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17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ohdantosivu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35" y="2133600"/>
            <a:ext cx="9840845" cy="4032251"/>
          </a:xfrm>
        </p:spPr>
        <p:txBody>
          <a:bodyPr anchor="b">
            <a:normAutofit/>
          </a:bodyPr>
          <a:lstStyle>
            <a:lvl1pPr algn="l">
              <a:lnSpc>
                <a:spcPts val="768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329493" y="-1"/>
            <a:ext cx="2492820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Johdantosivua voit käyttää välilehtenä jakaaksesi esityksesi osiin.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D39AA-C316-7748-9073-4A096F9B9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5"/>
            <a:ext cx="4123499" cy="91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2A3BE-4A9E-AE44-A5C8-235C414BB4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58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917" y="2133600"/>
            <a:ext cx="9362016" cy="1295400"/>
          </a:xfrm>
        </p:spPr>
        <p:txBody>
          <a:bodyPr anchor="ctr">
            <a:normAutofit/>
          </a:bodyPr>
          <a:lstStyle>
            <a:lvl1pPr algn="ctr">
              <a:lnSpc>
                <a:spcPts val="768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tekstiä&gt;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2329493" y="1"/>
            <a:ext cx="2492820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5AA4-1DD0-D140-98B6-D50F8DD83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57655"/>
            <a:ext cx="12192000" cy="2603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D6DD6-2EEB-E947-916E-CB377884C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5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70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246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56818" y="357718"/>
            <a:ext cx="5865399" cy="1338469"/>
          </a:xfrm>
        </p:spPr>
        <p:txBody>
          <a:bodyPr anchor="ctr">
            <a:normAutofit/>
          </a:bodyPr>
          <a:lstStyle>
            <a:lvl1pPr algn="ctr">
              <a:lnSpc>
                <a:spcPts val="7680"/>
              </a:lnSpc>
              <a:defRPr sz="2667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tekstiä&gt;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2329493" y="1"/>
            <a:ext cx="2492820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4C96D-618F-B246-A7C8-D6A70B143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57655"/>
            <a:ext cx="12192000" cy="2603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1A20CC-BB43-5946-9BF4-1245960A6E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5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0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246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175" y="1714215"/>
            <a:ext cx="9826935" cy="916691"/>
          </a:xfrm>
        </p:spPr>
        <p:txBody>
          <a:bodyPr anchor="ctr">
            <a:normAutofit/>
          </a:bodyPr>
          <a:lstStyle>
            <a:lvl1pPr algn="l">
              <a:lnSpc>
                <a:spcPts val="768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&lt;Lisätietoja&gt;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75" y="2640073"/>
            <a:ext cx="9826936" cy="79752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3200" b="1" cap="none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 marL="1828754" indent="0">
              <a:buNone/>
              <a:defRPr lang="fi-FI">
                <a:solidFill>
                  <a:schemeClr val="tx2"/>
                </a:solidFill>
              </a:defRPr>
            </a:lvl5pPr>
          </a:lstStyle>
          <a:p>
            <a:pPr lvl="0">
              <a:lnSpc>
                <a:spcPts val="7680"/>
              </a:lnSpc>
              <a:spcBef>
                <a:spcPct val="0"/>
              </a:spcBef>
            </a:pPr>
            <a:r>
              <a:rPr lang="fi-FI" noProof="0"/>
              <a:t>&lt;Yhteystiedot&gt;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329493" y="-1"/>
            <a:ext cx="2492820" cy="1152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Halutessasi sisällyttää esitykseen omat yhteystietosi, käytä tätä lopetusdiaa.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21592-F620-FA40-BDC6-0E062EF5C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57655"/>
            <a:ext cx="12192000" cy="2603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829EF-B0E4-DE40-8B49-3830F69E6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5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0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iirakk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2139923"/>
            <a:ext cx="9842500" cy="4025927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329493" y="-1"/>
            <a:ext cx="2492820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kaavioiden pohjana tätä diatyyppiä, jossa ei ole graafisia elementtejä oikeassa laidassa.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Kaavioissa tulee noudattaa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tunnusvärejä eli PowerPointiin ja Exceliin oletuksiksi asetettuja teemavärejä.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F3C89-A607-7D4A-8512-AF629C5E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14FDBC-02FB-A844-9D01-4AA74C44F7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7EB1-19C8-4E4D-BE2A-071F3B2146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D6C3-BCEB-C045-9F57-206E0DC1DB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883D0-C605-AD4D-A961-36FCAFEBE7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058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iirakk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29493" y="-1"/>
            <a:ext cx="2492820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kaavioiden pohjana tätä diatyyppiä, jossa ei ole graafisia elementtejä oikeassa laidassa.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Kaavioissa tulee noudattaa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tunnusvärejä eli PowerPointiin ja Exceliin oletuksiksi asetettuja teemavärejä.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F3C89-A607-7D4A-8512-AF629C5E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7EB1-19C8-4E4D-BE2A-071F3B2146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D6C3-BCEB-C045-9F57-206E0DC1DB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883D0-C605-AD4D-A961-36FCAFEBE7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443FADB5-8D7B-1544-ABF1-F501A5090CD0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7824575-88CF-744A-893E-040A55FE9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90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ylväs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29493" y="-1"/>
            <a:ext cx="2492820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Muotoile kaavioiden luvut siten, että ne ovat kauttaaltaan kokonaislukuja tai yhdellä desimaalilla.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Kaavion oikeassa laidassa on oltava pystyviiva, kuten tässä mallissa.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A46EC-54A2-DD48-9C5B-F9FDCEDAC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41CE4A-8B07-1A47-940A-2AF278F4B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0EE9-4984-E745-A9C1-3535063FDF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E9C2-8C38-664E-BFD2-3EE559B781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3F13-EF56-774B-BDD4-CAEE057CA3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DE4CEA6B-3520-9942-9EDF-6D6BD06590A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2139923"/>
            <a:ext cx="9842500" cy="4025927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4221434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ylväs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29493" y="-1"/>
            <a:ext cx="2492820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Muotoile kaavioiden luvut siten, että ne ovat kauttaaltaan kokonaislukuja tai yhdellä desimaalilla.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Kaavion oikeassa laidassa on oltava pystyviiva, kuten tässä mallissa.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A46EC-54A2-DD48-9C5B-F9FDCEDAC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0EE9-4984-E745-A9C1-3535063FDF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E9C2-8C38-664E-BFD2-3EE559B781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3F13-EF56-774B-BDD4-CAEE057CA3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82672CD-FE39-7649-8E9C-5BF2B2D09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50C1B81D-3DF2-2E40-B5FB-BED62003599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2679563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Aloitusdia_kap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815B44-4CB0-D94E-A3CC-D17F43F97EA7}"/>
              </a:ext>
            </a:extLst>
          </p:cNvPr>
          <p:cNvSpPr/>
          <p:nvPr userDrawn="1"/>
        </p:nvSpPr>
        <p:spPr>
          <a:xfrm>
            <a:off x="12329493" y="-3"/>
            <a:ext cx="2492820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F76B5F-28CE-7A43-A1F2-A961980BC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597" y="227265"/>
            <a:ext cx="4024985" cy="893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206B1-44C9-914F-AD86-11C5542F16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9A320AF-4189-AA4E-BC3D-540276AF2E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368771"/>
            <a:ext cx="5620691" cy="6130573"/>
          </a:xfrm>
          <a:noFill/>
        </p:spPr>
        <p:txBody>
          <a:bodyPr>
            <a:normAutofit/>
          </a:bodyPr>
          <a:lstStyle>
            <a:lvl1pPr>
              <a:defRPr sz="21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/>
              <a:t>&lt;Lisää kuva </a:t>
            </a:r>
            <a:r>
              <a:rPr lang="fi-FI" err="1"/>
              <a:t>napsautamalla</a:t>
            </a:r>
            <a:r>
              <a:rPr lang="fi-FI"/>
              <a:t>&gt;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AE952E2-03D3-3F4A-B10D-200903D96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" y="1701800"/>
            <a:ext cx="5522384" cy="3059893"/>
          </a:xfrm>
        </p:spPr>
        <p:txBody>
          <a:bodyPr anchor="b" anchorCtr="0"/>
          <a:lstStyle>
            <a:lvl1pPr>
              <a:defRPr sz="5333"/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A553480-3C0E-574E-BD13-DB2555F49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397112"/>
            <a:ext cx="5522384" cy="1105289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249893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viiv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BFE84D-6738-A347-B612-F243DE293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8DEF00-551E-DB49-BCCA-3B0749E2C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0E90-2A5F-9B4F-8EE2-F87DB5FF5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80F4-273A-0349-BB79-20B08C4911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D4D7-7A67-6340-BB9F-5E3709822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2E0A93A9-92B4-0D46-9BBC-3E91F465272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2139923"/>
            <a:ext cx="9842500" cy="4025927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140668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viiv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BFE84D-6738-A347-B612-F243DE293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0E90-2A5F-9B4F-8EE2-F87DB5FF5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80F4-273A-0349-BB79-20B08C4911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D4D7-7A67-6340-BB9F-5E3709822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FAC8EED-3B66-1B42-9D49-48896DC22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F328A8A9-9E4C-8147-835C-9E55351F1D4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119319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ei elementtiä 1 riv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BBB79-1611-CD46-9712-72A2C535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588-616C-A946-820A-55A0E3CAF4D4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55B77-4625-6845-BDB1-0288D80E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0BEF5-261C-9F43-9C78-7D03DEDE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B6A1BD-8207-2D44-A45A-D2B91F71E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78AEACD-71A2-2A41-867C-99C0587FC0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1"/>
            <a:ext cx="9842500" cy="44640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70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2 riviä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42" y="365126"/>
            <a:ext cx="9845793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668" y="2133600"/>
            <a:ext cx="477483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919" y="2133600"/>
            <a:ext cx="4764015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8526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1 riv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539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57748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9A35E-677D-49CD-98B8-91FE67B9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CC7FB8-EC82-4C6D-8E60-D002FE5F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5298D8-B90A-4D4D-896A-6FEADE77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D2A-7DE6-4825-840D-8723416ADC1F}" type="datetimeFigureOut">
              <a:rPr lang="fi-FI" smtClean="0"/>
              <a:t>30.10.2019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3A1261-B3FF-45BE-906F-E30A7B62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ACF20B-A291-4A6E-A27F-8C1F36F9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5D20-18A6-43DD-9A02-C4D0815910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395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ei elementtiä 2 riv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BBB79-1611-CD46-9712-72A2C535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588-616C-A946-820A-55A0E3CAF4D4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55B77-4625-6845-BDB1-0288D80E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0BEF5-261C-9F43-9C78-7D03DEDE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B6A1BD-8207-2D44-A45A-D2B91F71E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133573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78AEACD-71A2-2A41-867C-99C0587FC0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2139923"/>
            <a:ext cx="9842500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748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avio / piir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10" y="325371"/>
            <a:ext cx="11222381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484810" y="1616904"/>
            <a:ext cx="11222381" cy="4352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87469" y="6290092"/>
            <a:ext cx="1264577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20.9.2018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2506" y="6290092"/>
            <a:ext cx="504687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>
              <a:solidFill>
                <a:srgbClr val="002565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329493" y="-1"/>
            <a:ext cx="2492820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46" indent="-17144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626971"/>
                </a:solidFill>
                <a:latin typeface="Helvetica"/>
              </a:rPr>
              <a:t>Käytä kaavioiden pohjana tätä diatyyppiä, jossa ei ole graafisia elementtejä oikeassa laidassa. </a:t>
            </a:r>
          </a:p>
          <a:p>
            <a:pPr marL="171446" indent="-17144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626971"/>
                </a:solidFill>
                <a:latin typeface="Helvetica"/>
              </a:rPr>
              <a:t>Kaavioissa tulee noudattaa RT:n tunnusvärejä eli PowerPointiin ja Exceliin oletuksiksi asetettuja teemavärejä. </a:t>
            </a:r>
          </a:p>
          <a:p>
            <a:pPr marL="171446" indent="-17144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626971"/>
                </a:solidFill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</p:spTree>
    <p:extLst>
      <p:ext uri="{BB962C8B-B14F-4D97-AF65-F5344CB8AC3E}">
        <p14:creationId xmlns:p14="http://schemas.microsoft.com/office/powerpoint/2010/main" val="2801711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avio / vi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10" y="325371"/>
            <a:ext cx="11222381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484810" y="1616904"/>
            <a:ext cx="11222381" cy="4352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87469" y="6290092"/>
            <a:ext cx="1264577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20.9.2018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2506" y="6290092"/>
            <a:ext cx="504687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3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avio / pylvä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10" y="325370"/>
            <a:ext cx="11222381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484810" y="1616904"/>
            <a:ext cx="11222381" cy="4352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87468" y="6290092"/>
            <a:ext cx="1264577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/>
              <a:t>28.6.2019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/>
              <a:t>Rakennusteollisuus RT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2505" y="6290092"/>
            <a:ext cx="504687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2329491" y="-1"/>
            <a:ext cx="2492820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Muotoile kaavioiden luvut siten, että ne ovat kauttaaltaan kokonaislukuja tai yhdellä desimaalilla.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Kaavion oikeassa laidassa on oltava pystyviiva, kuten tässä mallissa.</a:t>
            </a:r>
          </a:p>
        </p:txBody>
      </p:sp>
    </p:spTree>
    <p:extLst>
      <p:ext uri="{BB962C8B-B14F-4D97-AF65-F5344CB8AC3E}">
        <p14:creationId xmlns:p14="http://schemas.microsoft.com/office/powerpoint/2010/main" val="3308457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BCBA-ADED-9D43-82E8-6A12B70A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73718DE-04D0-2543-B468-F97A6BDD8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2133600"/>
            <a:ext cx="98425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934FCDF-D550-403E-AF17-43F0D8B3E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0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20">
          <p15:clr>
            <a:srgbClr val="FBAE40"/>
          </p15:clr>
        </p15:guide>
        <p15:guide id="1" pos="50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1D3265-B181-FF49-9159-C456EF500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33F5B55-A33A-534E-B852-406E31E7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9FD3ED-E7B9-4284-AE65-5E098CC1A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0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20">
          <p15:clr>
            <a:srgbClr val="FBAE40"/>
          </p15:clr>
        </p15:guide>
        <p15:guide id="1" pos="50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2_sisältöpalsta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42" y="365126"/>
            <a:ext cx="9845793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668" y="2133600"/>
            <a:ext cx="477483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919" y="2133600"/>
            <a:ext cx="4764015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A57CB0-4E41-4A53-B3EF-E67579391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2_sisältöpalsta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539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FA7436BC-E218-40AA-B58A-6243B2B53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asemmall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3" y="2139923"/>
            <a:ext cx="5522384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2139923"/>
            <a:ext cx="4080933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E2D39D-7042-4707-8768-7E0BB73E3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6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4" y="365127"/>
            <a:ext cx="9842500" cy="133573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4" y="2133600"/>
            <a:ext cx="9842500" cy="4032251"/>
          </a:xfrm>
          <a:prstGeom prst="rect">
            <a:avLst/>
          </a:prstGeom>
        </p:spPr>
        <p:txBody>
          <a:bodyPr vert="horz" lIns="18000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52329" y="6362699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1D98656-618D-6048-83AA-50A2F7D99587}" type="datetime1">
              <a:rPr lang="fi-FI" smtClean="0"/>
              <a:t>30.10.2019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5" y="6362699"/>
            <a:ext cx="4317893" cy="13970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Rakennusteollisuus 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8090" y="6362699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60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3" r:id="rId42"/>
    <p:sldLayoutId id="2147483704" r:id="rId43"/>
    <p:sldLayoutId id="2147483705" r:id="rId44"/>
    <p:sldLayoutId id="2147483706" r:id="rId45"/>
    <p:sldLayoutId id="2147483708" r:id="rId46"/>
    <p:sldLayoutId id="2147483709" r:id="rId47"/>
    <p:sldLayoutId id="2147483711" r:id="rId48"/>
    <p:sldLayoutId id="2147483712" r:id="rId49"/>
  </p:sldLayoutIdLst>
  <p:hf hd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267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85">
          <p15:clr>
            <a:srgbClr val="F26B43"/>
          </p15:clr>
        </p15:guide>
        <p15:guide id="4" pos="4998">
          <p15:clr>
            <a:srgbClr val="F26B43"/>
          </p15:clr>
        </p15:guide>
        <p15:guide id="5" pos="158">
          <p15:clr>
            <a:srgbClr val="F26B43"/>
          </p15:clr>
        </p15:guide>
        <p15:guide id="6" orient="horz" pos="169">
          <p15:clr>
            <a:srgbClr val="F26B43"/>
          </p15:clr>
        </p15:guide>
        <p15:guide id="7" orient="horz" pos="804">
          <p15:clr>
            <a:srgbClr val="F26B43"/>
          </p15:clr>
        </p15:guide>
        <p15:guide id="8" orient="horz" pos="2913">
          <p15:clr>
            <a:srgbClr val="F26B43"/>
          </p15:clr>
        </p15:guide>
        <p15:guide id="9" orient="horz" pos="1008">
          <p15:clr>
            <a:srgbClr val="F26B43"/>
          </p15:clr>
        </p15:guide>
        <p15:guide id="10" orient="horz" pos="3003">
          <p15:clr>
            <a:srgbClr val="F26B43"/>
          </p15:clr>
        </p15:guide>
        <p15:guide id="11" orient="horz" pos="3072">
          <p15:clr>
            <a:srgbClr val="F26B43"/>
          </p15:clr>
        </p15:guide>
        <p15:guide id="12" pos="4808">
          <p15:clr>
            <a:srgbClr val="F26B43"/>
          </p15:clr>
        </p15:guide>
        <p15:guide id="13" pos="2767">
          <p15:clr>
            <a:srgbClr val="F26B43"/>
          </p15:clr>
        </p15:guide>
        <p15:guide id="14" orient="horz" pos="5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21" Type="http://schemas.openxmlformats.org/officeDocument/2006/relationships/chart" Target="../charts/chart17.xml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6.svg"/><Relationship Id="rId20" Type="http://schemas.openxmlformats.org/officeDocument/2006/relationships/chart" Target="../charts/chart1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24" Type="http://schemas.openxmlformats.org/officeDocument/2006/relationships/chart" Target="../charts/chart20.xml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chart" Target="../charts/chart19.xml"/><Relationship Id="rId10" Type="http://schemas.openxmlformats.org/officeDocument/2006/relationships/image" Target="../media/image40.svg"/><Relationship Id="rId19" Type="http://schemas.openxmlformats.org/officeDocument/2006/relationships/chart" Target="../charts/chart15.xml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18" Type="http://schemas.openxmlformats.org/officeDocument/2006/relationships/chart" Target="../charts/chart24.xml"/><Relationship Id="rId3" Type="http://schemas.openxmlformats.org/officeDocument/2006/relationships/image" Target="../media/image33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2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chart" Target="../charts/chart21.xml"/><Relationship Id="rId10" Type="http://schemas.openxmlformats.org/officeDocument/2006/relationships/image" Target="../media/image54.svg"/><Relationship Id="rId4" Type="http://schemas.openxmlformats.org/officeDocument/2006/relationships/image" Target="../media/image34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DAE3BB6-525E-46C3-A713-1ABAAC16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15" y="1614988"/>
            <a:ext cx="7291430" cy="2952262"/>
          </a:xfrm>
        </p:spPr>
        <p:txBody>
          <a:bodyPr/>
          <a:lstStyle/>
          <a:p>
            <a:r>
              <a:rPr lang="fi-FI" sz="1800" b="0" dirty="0">
                <a:latin typeface="Tw Cen MT" panose="020B0602020104020603" pitchFamily="34" charset="0"/>
              </a:rPr>
              <a:t>RIA - RKL Yrittäjäpäivä 30.10.2019</a:t>
            </a:r>
            <a:br>
              <a:rPr lang="fi-FI" sz="4400" dirty="0">
                <a:latin typeface="Tw Cen MT" panose="020B0602020104020603" pitchFamily="34" charset="0"/>
              </a:rPr>
            </a:br>
            <a:r>
              <a:rPr lang="fi-FI" sz="4400" dirty="0">
                <a:latin typeface="Tw Cen MT" panose="020B0602020104020603" pitchFamily="34" charset="0"/>
              </a:rPr>
              <a:t>Rakentaminen sinnittelee yhä</a:t>
            </a:r>
            <a:br>
              <a:rPr lang="fi-FI" sz="4400" dirty="0">
                <a:latin typeface="Tw Cen MT" panose="020B0602020104020603" pitchFamily="34" charset="0"/>
              </a:rPr>
            </a:br>
            <a:r>
              <a:rPr lang="fi-FI" sz="3200" b="0" dirty="0">
                <a:latin typeface="Tw Cen MT" panose="020B0602020104020603" pitchFamily="34" charset="0"/>
              </a:rPr>
              <a:t>Ensi vuodesta tulee vaikeampi</a:t>
            </a:r>
            <a:endParaRPr lang="fi-FI" sz="4400" b="0" dirty="0">
              <a:latin typeface="Tw Cen MT" panose="020B0602020104020603" pitchFamily="34" charset="0"/>
            </a:endParaRP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E82DB72-0AE5-46BA-A5E1-26EAC09F2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015" y="5243012"/>
            <a:ext cx="5486485" cy="1121564"/>
          </a:xfrm>
        </p:spPr>
        <p:txBody>
          <a:bodyPr/>
          <a:lstStyle/>
          <a:p>
            <a:r>
              <a:rPr lang="fi-FI" dirty="0"/>
              <a:t>Pääekonomisti Jouni Vihmo, Rakennusteollisuus RT </a:t>
            </a:r>
          </a:p>
        </p:txBody>
      </p:sp>
      <p:pic>
        <p:nvPicPr>
          <p:cNvPr id="5" name="Picture 2" descr="men on scaffoldings">
            <a:extLst>
              <a:ext uri="{FF2B5EF4-FFF2-40B4-BE49-F238E27FC236}">
                <a16:creationId xmlns:a16="http://schemas.microsoft.com/office/drawing/2014/main" id="{D208E0C4-9CFB-49D0-9D07-43A02716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455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3DCA9971-3CE5-46FF-B241-1BD279CCA36C}"/>
              </a:ext>
            </a:extLst>
          </p:cNvPr>
          <p:cNvCxnSpPr/>
          <p:nvPr/>
        </p:nvCxnSpPr>
        <p:spPr>
          <a:xfrm>
            <a:off x="7625863" y="0"/>
            <a:ext cx="6837" cy="6858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6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4326" y="163730"/>
            <a:ext cx="7592389" cy="1069273"/>
          </a:xfrm>
        </p:spPr>
        <p:txBody>
          <a:bodyPr>
            <a:noAutofit/>
          </a:bodyPr>
          <a:lstStyle/>
          <a:p>
            <a:r>
              <a:rPr lang="fi-FI" sz="14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Asuntorakentaminen </a:t>
            </a:r>
            <a:br>
              <a:rPr lang="fi-FI" sz="11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</a:br>
            <a:r>
              <a:rPr lang="fi-FI">
                <a:latin typeface="Tw Cen MT" panose="020B0602020104020603" pitchFamily="34" charset="0"/>
              </a:rPr>
              <a:t>Asuntorakentaminen hidastuu selvästi</a:t>
            </a:r>
            <a:br>
              <a:rPr lang="fi-FI">
                <a:latin typeface="Tw Cen MT" panose="020B0602020104020603" pitchFamily="34" charset="0"/>
              </a:rPr>
            </a:br>
            <a:r>
              <a:rPr lang="fi-FI">
                <a:latin typeface="Tw Cen MT" panose="020B0602020104020603" pitchFamily="34" charset="0"/>
              </a:rPr>
              <a:t>- aloitusten taso edelleen melko korkea</a:t>
            </a:r>
            <a:endParaRPr lang="fi-FI" sz="2900">
              <a:latin typeface="Tw Cen MT" panose="020B0602020104020603" pitchFamily="34" charset="0"/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852C0C1F-6D92-426E-9B0D-D55C5172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/>
          <a:p>
            <a:pPr defTabSz="1219170"/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527F631-CB6B-4314-921E-F6CA4B63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506" y="6290092"/>
            <a:ext cx="504687" cy="365125"/>
          </a:xfrm>
        </p:spPr>
        <p:txBody>
          <a:bodyPr/>
          <a:lstStyle/>
          <a:p>
            <a:pPr defTabSz="1219170"/>
            <a:fld id="{1F4D50CA-F9F4-4F82-9F28-967629681EF9}" type="slidenum">
              <a:rPr lang="fi-FI" b="0">
                <a:solidFill>
                  <a:srgbClr val="002565"/>
                </a:solidFill>
                <a:latin typeface="Tw Cen MT" panose="020B0602020104020603" pitchFamily="34" charset="0"/>
              </a:rPr>
              <a:pPr defTabSz="1219170"/>
              <a:t>10</a:t>
            </a:fld>
            <a:endParaRPr lang="fi-FI" b="0">
              <a:solidFill>
                <a:srgbClr val="002565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F7596A3D-3F21-4FA2-B6C0-FDF2FD41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7469" y="6290092"/>
            <a:ext cx="1264577" cy="365125"/>
          </a:xfrm>
        </p:spPr>
        <p:txBody>
          <a:bodyPr/>
          <a:lstStyle/>
          <a:p>
            <a:pPr defTabSz="1219170"/>
            <a:r>
              <a:rPr lang="fi-FI" b="0">
                <a:solidFill>
                  <a:srgbClr val="002565"/>
                </a:solidFill>
                <a:latin typeface="Tw Cen MT" panose="020B0602020104020603" pitchFamily="34" charset="0"/>
              </a:rPr>
              <a:t>5.6.2019</a:t>
            </a:r>
          </a:p>
        </p:txBody>
      </p:sp>
      <p:pic>
        <p:nvPicPr>
          <p:cNvPr id="10" name="Picture 2" descr="gray and multicolored building close-up photography">
            <a:extLst>
              <a:ext uri="{FF2B5EF4-FFF2-40B4-BE49-F238E27FC236}">
                <a16:creationId xmlns:a16="http://schemas.microsoft.com/office/drawing/2014/main" id="{8E76914B-01A6-4D6C-A49A-BBCB9E635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/>
          <a:stretch/>
        </p:blipFill>
        <p:spPr bwMode="auto">
          <a:xfrm>
            <a:off x="8077199" y="0"/>
            <a:ext cx="4104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322652A2-CFB0-429D-80AF-50EA087BDE54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0CA5D49-28CE-4927-A874-50B1124205A4}"/>
              </a:ext>
            </a:extLst>
          </p:cNvPr>
          <p:cNvSpPr txBox="1">
            <a:spLocks/>
          </p:cNvSpPr>
          <p:nvPr/>
        </p:nvSpPr>
        <p:spPr>
          <a:xfrm>
            <a:off x="7599402" y="6423022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10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Kuva 3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3B0300C7-6DE3-4DF2-B02D-ACE834989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5" y="1750245"/>
            <a:ext cx="7218613" cy="39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8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63A8E-8DC1-46B0-9DE2-D1732E31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46" y="83389"/>
            <a:ext cx="9842500" cy="1335733"/>
          </a:xfrm>
        </p:spPr>
        <p:txBody>
          <a:bodyPr/>
          <a:lstStyle/>
          <a:p>
            <a:r>
              <a:rPr lang="fi-FI" sz="14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Asuntorakentaminen</a:t>
            </a:r>
            <a:r>
              <a:rPr lang="fi-FI" sz="4000">
                <a:latin typeface="Tw Cen MT" panose="020B0602020104020603" pitchFamily="34" charset="0"/>
              </a:rPr>
              <a:t> </a:t>
            </a:r>
            <a:br>
              <a:rPr lang="fi-FI" sz="3200">
                <a:latin typeface="Tw Cen MT" panose="020B0602020104020603" pitchFamily="34" charset="0"/>
              </a:rPr>
            </a:br>
            <a:r>
              <a:rPr lang="fi-FI" sz="3200">
                <a:latin typeface="Tw Cen MT" panose="020B0602020104020603" pitchFamily="34" charset="0"/>
              </a:rPr>
              <a:t>Asuntorakentaminen hidastuu</a:t>
            </a:r>
            <a:br>
              <a:rPr lang="fi-FI" sz="3200">
                <a:latin typeface="Tw Cen MT" panose="020B0602020104020603" pitchFamily="34" charset="0"/>
              </a:rPr>
            </a:br>
            <a:r>
              <a:rPr lang="fi-FI" sz="3200">
                <a:latin typeface="Tw Cen MT" panose="020B0602020104020603" pitchFamily="34" charset="0"/>
              </a:rPr>
              <a:t>– pääkaupunkiseutu vetää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1CC5CD-C103-4AE2-AC50-517CE305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5D20-18A6-43DD-9A02-C4D08159103B}" type="slidenum">
              <a:rPr lang="fi-FI" smtClean="0"/>
              <a:t>11</a:t>
            </a:fld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739759C-2CE2-40D1-9F70-BF3A3AF2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/>
          <a:p>
            <a:pPr defTabSz="1219170"/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7485761-C7E0-4A56-A9BA-BAF99CDD724E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44790A99-F64D-42F4-BE62-6BDA505BD0B8}"/>
              </a:ext>
            </a:extLst>
          </p:cNvPr>
          <p:cNvSpPr txBox="1">
            <a:spLocks/>
          </p:cNvSpPr>
          <p:nvPr/>
        </p:nvSpPr>
        <p:spPr>
          <a:xfrm>
            <a:off x="7599402" y="6423022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11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7595FD-B757-4EE3-9E70-F67C6BF0BDF0}"/>
              </a:ext>
            </a:extLst>
          </p:cNvPr>
          <p:cNvSpPr txBox="1">
            <a:spLocks/>
          </p:cNvSpPr>
          <p:nvPr/>
        </p:nvSpPr>
        <p:spPr>
          <a:xfrm>
            <a:off x="6016337" y="5962650"/>
            <a:ext cx="1058472" cy="14409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</a:t>
            </a: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Tilastokeskus</a:t>
            </a:r>
          </a:p>
        </p:txBody>
      </p:sp>
      <p:graphicFrame>
        <p:nvGraphicFramePr>
          <p:cNvPr id="11" name="Sisällön paikkamerkki 6">
            <a:extLst>
              <a:ext uri="{FF2B5EF4-FFF2-40B4-BE49-F238E27FC236}">
                <a16:creationId xmlns:a16="http://schemas.microsoft.com/office/drawing/2014/main" id="{7BE802B9-FC29-427C-A4E9-086241B42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422675"/>
              </p:ext>
            </p:extLst>
          </p:nvPr>
        </p:nvGraphicFramePr>
        <p:xfrm>
          <a:off x="334962" y="1863969"/>
          <a:ext cx="7445058" cy="436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gray and multicolored building close-up photography">
            <a:extLst>
              <a:ext uri="{FF2B5EF4-FFF2-40B4-BE49-F238E27FC236}">
                <a16:creationId xmlns:a16="http://schemas.microsoft.com/office/drawing/2014/main" id="{F3615B84-F745-4BBA-A6E1-7C4E33A3E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/>
          <a:stretch/>
        </p:blipFill>
        <p:spPr bwMode="auto">
          <a:xfrm>
            <a:off x="8077199" y="0"/>
            <a:ext cx="4104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8328" y="140692"/>
            <a:ext cx="8416786" cy="1260000"/>
          </a:xfrm>
        </p:spPr>
        <p:txBody>
          <a:bodyPr>
            <a:normAutofit fontScale="90000"/>
          </a:bodyPr>
          <a:lstStyle/>
          <a:p>
            <a:r>
              <a:rPr lang="fi-FI" sz="16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RT Asuntotuotantokysely </a:t>
            </a:r>
            <a:br>
              <a:rPr lang="fi-FI" sz="12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Vapaarahoitteisten asuntojen </a:t>
            </a:r>
            <a:br>
              <a:rPr lang="fi-FI" sz="3600"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aloitukset 2009-2019</a:t>
            </a:r>
            <a:endParaRPr lang="fi-FI" sz="2900">
              <a:latin typeface="Tw Cen MT" panose="020B0602020104020603" pitchFamily="34" charset="0"/>
            </a:endParaRP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0869880"/>
              </p:ext>
            </p:extLst>
          </p:nvPr>
        </p:nvGraphicFramePr>
        <p:xfrm>
          <a:off x="734088" y="1622215"/>
          <a:ext cx="6543012" cy="446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Kuva 2" descr="Kuva, joka sisältää kohteen ruoho, ulko, rakennus, maa&#10;&#10;Kuvaus luotu automaattisesti">
            <a:extLst>
              <a:ext uri="{FF2B5EF4-FFF2-40B4-BE49-F238E27FC236}">
                <a16:creationId xmlns:a16="http://schemas.microsoft.com/office/drawing/2014/main" id="{4C4D5231-3D0E-48C5-BD19-22205A6A46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r="5140"/>
          <a:stretch/>
        </p:blipFill>
        <p:spPr>
          <a:xfrm>
            <a:off x="8115300" y="4779"/>
            <a:ext cx="4076700" cy="6853221"/>
          </a:xfrm>
          <a:prstGeom prst="rect">
            <a:avLst/>
          </a:prstGeom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id="{94B4FF3A-AD40-4995-8CB7-F6FF14749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603" y="5964198"/>
            <a:ext cx="19094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i-FI" sz="1000" b="1">
                <a:latin typeface="Tw Cen MT" panose="020B0602020104020603" pitchFamily="34" charset="0"/>
              </a:rPr>
              <a:t>Lähde:</a:t>
            </a:r>
            <a:r>
              <a:rPr lang="fi-FI" sz="1000">
                <a:latin typeface="Tw Cen MT" panose="020B0602020104020603" pitchFamily="34" charset="0"/>
              </a:rPr>
              <a:t> </a:t>
            </a:r>
            <a:r>
              <a:rPr lang="fi-FI" sz="1000" err="1">
                <a:latin typeface="Tw Cen MT" panose="020B0602020104020603" pitchFamily="34" charset="0"/>
              </a:rPr>
              <a:t>RT:n</a:t>
            </a:r>
            <a:r>
              <a:rPr lang="fi-FI" sz="1000">
                <a:latin typeface="Tw Cen MT" panose="020B0602020104020603" pitchFamily="34" charset="0"/>
              </a:rPr>
              <a:t> asuntotuotantokyselyt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C18AC211-27CC-4B4F-86AA-8856C48B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/>
          <a:p>
            <a:pPr defTabSz="1219170"/>
            <a:r>
              <a:rPr lang="fi-FI" dirty="0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179BA027-A3FB-4851-A839-24079752FD33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2F36CD3C-6B9F-4894-8A44-676AECB2A1E6}"/>
              </a:ext>
            </a:extLst>
          </p:cNvPr>
          <p:cNvSpPr txBox="1">
            <a:spLocks/>
          </p:cNvSpPr>
          <p:nvPr/>
        </p:nvSpPr>
        <p:spPr>
          <a:xfrm>
            <a:off x="7599402" y="6423022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12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8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aivas, ulko, rakennus&#10;&#10;Kuvaus luotu automaattisesti">
            <a:extLst>
              <a:ext uri="{FF2B5EF4-FFF2-40B4-BE49-F238E27FC236}">
                <a16:creationId xmlns:a16="http://schemas.microsoft.com/office/drawing/2014/main" id="{5C2EF4D5-C5E2-424E-906C-1E7599C4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0"/>
            <a:ext cx="457835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4836" y="154079"/>
            <a:ext cx="6906590" cy="1130953"/>
          </a:xfrm>
        </p:spPr>
        <p:txBody>
          <a:bodyPr>
            <a:normAutofit fontScale="90000"/>
          </a:bodyPr>
          <a:lstStyle/>
          <a:p>
            <a:r>
              <a:rPr lang="fi-FI" sz="16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RT Asuntotuotantokysely</a:t>
            </a:r>
            <a:br>
              <a:rPr lang="fi-FI" sz="13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Myynnissä olevien uusien asuntojen määrä maltillisella tasolla</a:t>
            </a:r>
            <a:endParaRPr lang="fi-FI">
              <a:latin typeface="Tw Cen MT" panose="020B0602020104020603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D6244809-9F60-4E5C-85FF-8D8B3E4D2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891" y="5841088"/>
            <a:ext cx="19078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i-FI" sz="1000" b="1">
                <a:latin typeface="Tw Cen MT" panose="020B0602020104020603" pitchFamily="34" charset="0"/>
              </a:rPr>
              <a:t>Lähde: </a:t>
            </a:r>
            <a:r>
              <a:rPr lang="fi-FI" sz="1000" err="1">
                <a:latin typeface="Tw Cen MT" panose="020B0602020104020603" pitchFamily="34" charset="0"/>
              </a:rPr>
              <a:t>RT:n</a:t>
            </a:r>
            <a:r>
              <a:rPr lang="fi-FI" sz="1000">
                <a:latin typeface="Tw Cen MT" panose="020B0602020104020603" pitchFamily="34" charset="0"/>
              </a:rPr>
              <a:t> asuntotuotantokyselyt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AE0770-7EA6-43B0-BF2C-B595823B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6457" y="6360999"/>
            <a:ext cx="948433" cy="365125"/>
          </a:xfrm>
        </p:spPr>
        <p:txBody>
          <a:bodyPr/>
          <a:lstStyle/>
          <a:p>
            <a:r>
              <a:rPr lang="fi-FI">
                <a:solidFill>
                  <a:schemeClr val="bg1"/>
                </a:solidFill>
                <a:latin typeface="Tw Cen MT" panose="020B0602020104020603" pitchFamily="34" charset="0"/>
              </a:rPr>
              <a:t>28.6.2019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CCC6011C-3AC9-4E55-AC50-E067A9B2389D}"/>
              </a:ext>
            </a:extLst>
          </p:cNvPr>
          <p:cNvSpPr txBox="1">
            <a:spLocks/>
          </p:cNvSpPr>
          <p:nvPr/>
        </p:nvSpPr>
        <p:spPr>
          <a:xfrm>
            <a:off x="502481" y="6290092"/>
            <a:ext cx="8880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solidFill>
                  <a:schemeClr val="bg1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graphicFrame>
        <p:nvGraphicFramePr>
          <p:cNvPr id="11" name="Kaavion paikkamerkki 6">
            <a:extLst>
              <a:ext uri="{FF2B5EF4-FFF2-40B4-BE49-F238E27FC236}">
                <a16:creationId xmlns:a16="http://schemas.microsoft.com/office/drawing/2014/main" id="{6B844A95-D26B-4399-8F75-CF7C434BAB78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22903958"/>
              </p:ext>
            </p:extLst>
          </p:nvPr>
        </p:nvGraphicFramePr>
        <p:xfrm>
          <a:off x="502481" y="1892908"/>
          <a:ext cx="6748945" cy="394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CFEBDE45-2755-44C9-BA9D-A95EA158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/>
          <a:p>
            <a:pPr defTabSz="1219170"/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E4FCFEB4-0DB0-46C2-A6FA-B91E87DC5433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77ABE12E-817A-4968-A7CE-9DB8F0243C57}"/>
              </a:ext>
            </a:extLst>
          </p:cNvPr>
          <p:cNvSpPr txBox="1">
            <a:spLocks/>
          </p:cNvSpPr>
          <p:nvPr/>
        </p:nvSpPr>
        <p:spPr>
          <a:xfrm>
            <a:off x="7599402" y="6423022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13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3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Kaavion paikkamerkki 4">
            <a:extLst>
              <a:ext uri="{FF2B5EF4-FFF2-40B4-BE49-F238E27FC236}">
                <a16:creationId xmlns:a16="http://schemas.microsoft.com/office/drawing/2014/main" id="{3315F25B-70AE-48FB-BFD8-9CD6FB36A31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208035297"/>
              </p:ext>
            </p:extLst>
          </p:nvPr>
        </p:nvGraphicFramePr>
        <p:xfrm>
          <a:off x="502481" y="1806925"/>
          <a:ext cx="6589419" cy="398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0943" y="138152"/>
            <a:ext cx="6896157" cy="1281073"/>
          </a:xfrm>
        </p:spPr>
        <p:txBody>
          <a:bodyPr>
            <a:normAutofit fontScale="90000"/>
          </a:bodyPr>
          <a:lstStyle/>
          <a:p>
            <a:r>
              <a:rPr lang="fi-FI" sz="16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RT Asuntotuotantokysely </a:t>
            </a:r>
            <a:br>
              <a:rPr lang="fi-FI" sz="14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Valmiiden myynnissä olevien uusien asuntojen määrä normaalilla tasolla</a:t>
            </a:r>
            <a:endParaRPr lang="fi-FI">
              <a:latin typeface="Tw Cen MT" panose="020B0602020104020603" pitchFamily="34" charset="0"/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1BD449D3-5E99-4C9E-A339-386DA1E3A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4601" y="6290092"/>
            <a:ext cx="948433" cy="365125"/>
          </a:xfrm>
        </p:spPr>
        <p:txBody>
          <a:bodyPr/>
          <a:lstStyle/>
          <a:p>
            <a:r>
              <a:rPr lang="fi-FI">
                <a:latin typeface="Tw Cen MT" panose="020B0602020104020603" pitchFamily="34" charset="0"/>
              </a:rPr>
              <a:t>28.6.2019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F5596135-EFFE-406D-800F-4E91704EA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51009"/>
              </p:ext>
            </p:extLst>
          </p:nvPr>
        </p:nvGraphicFramePr>
        <p:xfrm>
          <a:off x="5092039" y="2247238"/>
          <a:ext cx="1638980" cy="1160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4215">
                  <a:extLst>
                    <a:ext uri="{9D8B030D-6E8A-4147-A177-3AD203B41FA5}">
                      <a16:colId xmlns:a16="http://schemas.microsoft.com/office/drawing/2014/main" val="2007698561"/>
                    </a:ext>
                  </a:extLst>
                </a:gridCol>
                <a:gridCol w="654765">
                  <a:extLst>
                    <a:ext uri="{9D8B030D-6E8A-4147-A177-3AD203B41FA5}">
                      <a16:colId xmlns:a16="http://schemas.microsoft.com/office/drawing/2014/main" val="3206773381"/>
                    </a:ext>
                  </a:extLst>
                </a:gridCol>
              </a:tblGrid>
              <a:tr h="195066"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Asuntoa</a:t>
                      </a:r>
                      <a:endParaRPr lang="fi-FI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10612924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Syksy 2019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1101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16190719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Kesä 2019</a:t>
                      </a:r>
                      <a:endParaRPr lang="fi-FI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1 124</a:t>
                      </a:r>
                      <a:endParaRPr lang="fi-FI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19926245"/>
                  </a:ext>
                </a:extLst>
              </a:tr>
              <a:tr h="184713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Keskiarvo 2006-</a:t>
                      </a:r>
                      <a:endParaRPr lang="fi-FI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1 195</a:t>
                      </a:r>
                      <a:endParaRPr lang="fi-FI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66870599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Minimi (2006)</a:t>
                      </a:r>
                      <a:endParaRPr lang="fi-FI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418</a:t>
                      </a:r>
                      <a:endParaRPr lang="fi-FI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05295075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Maksimi (2009)</a:t>
                      </a:r>
                      <a:endParaRPr lang="fi-FI" sz="1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2 650</a:t>
                      </a:r>
                      <a:endParaRPr lang="fi-FI" sz="1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53088197"/>
                  </a:ext>
                </a:extLst>
              </a:tr>
            </a:tbl>
          </a:graphicData>
        </a:graphic>
      </p:graphicFrame>
      <p:pic>
        <p:nvPicPr>
          <p:cNvPr id="15" name="Kuva 14" descr="Kuva, joka sisältää kohteen ruoho, ulko, rakennus, maa&#10;&#10;Kuvaus luotu automaattisesti">
            <a:extLst>
              <a:ext uri="{FF2B5EF4-FFF2-40B4-BE49-F238E27FC236}">
                <a16:creationId xmlns:a16="http://schemas.microsoft.com/office/drawing/2014/main" id="{B2107A23-5AC6-4009-847F-9017CC292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4779"/>
            <a:ext cx="4552950" cy="6853221"/>
          </a:xfrm>
          <a:prstGeom prst="rect">
            <a:avLst/>
          </a:prstGeom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0A760B8D-31C0-49B4-BD85-1652BF8C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431" y="5788143"/>
            <a:ext cx="19094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i-FI" sz="1000" b="1">
                <a:latin typeface="Tw Cen MT" panose="020B0602020104020603" pitchFamily="34" charset="0"/>
              </a:rPr>
              <a:t>Lähde:</a:t>
            </a:r>
            <a:r>
              <a:rPr lang="fi-FI" sz="1000">
                <a:latin typeface="Tw Cen MT" panose="020B0602020104020603" pitchFamily="34" charset="0"/>
              </a:rPr>
              <a:t> </a:t>
            </a:r>
            <a:r>
              <a:rPr lang="fi-FI" sz="1000" err="1">
                <a:latin typeface="Tw Cen MT" panose="020B0602020104020603" pitchFamily="34" charset="0"/>
              </a:rPr>
              <a:t>RT:n</a:t>
            </a:r>
            <a:r>
              <a:rPr lang="fi-FI" sz="1000">
                <a:latin typeface="Tw Cen MT" panose="020B0602020104020603" pitchFamily="34" charset="0"/>
              </a:rPr>
              <a:t> asuntotuotantokyselyt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F3215AF-23F4-4D17-83D4-9660949C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/>
          <a:p>
            <a:pPr defTabSz="1219170"/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B48C08F-3697-442E-B7DC-BCAC7399DC92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679483A1-2B99-4FA3-879B-E39673D801C8}"/>
              </a:ext>
            </a:extLst>
          </p:cNvPr>
          <p:cNvSpPr txBox="1">
            <a:spLocks/>
          </p:cNvSpPr>
          <p:nvPr/>
        </p:nvSpPr>
        <p:spPr>
          <a:xfrm>
            <a:off x="7599402" y="6423022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14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23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9869" y="146450"/>
            <a:ext cx="11222381" cy="1260000"/>
          </a:xfrm>
        </p:spPr>
        <p:txBody>
          <a:bodyPr>
            <a:normAutofit fontScale="90000"/>
          </a:bodyPr>
          <a:lstStyle/>
          <a:p>
            <a:r>
              <a:rPr lang="fi-FI" sz="16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RT Asuntotuotantokysely </a:t>
            </a:r>
            <a:br>
              <a:rPr lang="fi-FI" sz="14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Vapaarahoitteisen asuntotuotannon </a:t>
            </a:r>
            <a:br>
              <a:rPr lang="fi-FI" sz="3600"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käynnistymistä haittaavia tekijöitä</a:t>
            </a:r>
            <a:endParaRPr lang="fi-FI" sz="2900">
              <a:latin typeface="Tw Cen MT" panose="020B0602020104020603" pitchFamily="34" charset="0"/>
            </a:endParaRPr>
          </a:p>
        </p:txBody>
      </p:sp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01DD4B59-03D0-4EBF-9025-363D277B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4601" y="6290092"/>
            <a:ext cx="948433" cy="365125"/>
          </a:xfrm>
        </p:spPr>
        <p:txBody>
          <a:bodyPr/>
          <a:lstStyle/>
          <a:p>
            <a:r>
              <a:rPr lang="fi-FI">
                <a:latin typeface="Tw Cen MT" panose="020B0602020104020603" pitchFamily="34" charset="0"/>
              </a:rPr>
              <a:t>28.6.2019</a:t>
            </a:r>
          </a:p>
        </p:txBody>
      </p:sp>
      <p:pic>
        <p:nvPicPr>
          <p:cNvPr id="7" name="Kuva 6" descr="Kuva, joka sisältää kohteen rakennus, tiili, ulko, maa&#10;&#10;Kuvaus luotu automaattisesti">
            <a:extLst>
              <a:ext uri="{FF2B5EF4-FFF2-40B4-BE49-F238E27FC236}">
                <a16:creationId xmlns:a16="http://schemas.microsoft.com/office/drawing/2014/main" id="{B4941EF4-A58B-407C-97F5-ABBB4BFB5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78" y="1"/>
            <a:ext cx="4556125" cy="6858000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0964F238-A395-450B-8899-FF7C7C58A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312" y="5977406"/>
            <a:ext cx="19094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i-FI" sz="1000" b="1">
                <a:latin typeface="Tw Cen MT" panose="020B0602020104020603" pitchFamily="34" charset="0"/>
              </a:rPr>
              <a:t>Lähde:</a:t>
            </a:r>
            <a:r>
              <a:rPr lang="fi-FI" sz="1000">
                <a:latin typeface="Tw Cen MT" panose="020B0602020104020603" pitchFamily="34" charset="0"/>
              </a:rPr>
              <a:t> </a:t>
            </a:r>
            <a:r>
              <a:rPr lang="fi-FI" sz="1000" err="1">
                <a:latin typeface="Tw Cen MT" panose="020B0602020104020603" pitchFamily="34" charset="0"/>
              </a:rPr>
              <a:t>RT:n</a:t>
            </a:r>
            <a:r>
              <a:rPr lang="fi-FI" sz="1000">
                <a:latin typeface="Tw Cen MT" panose="020B0602020104020603" pitchFamily="34" charset="0"/>
              </a:rPr>
              <a:t> asuntotuotantokyselyt</a:t>
            </a:r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6863F15E-4F54-43C9-BF66-48EA3BE18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188459"/>
              </p:ext>
            </p:extLst>
          </p:nvPr>
        </p:nvGraphicFramePr>
        <p:xfrm>
          <a:off x="238022" y="2019299"/>
          <a:ext cx="6848578" cy="402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D0D75247-9A7E-485C-8226-A9E1F7B4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/>
          <a:p>
            <a:pPr defTabSz="1219170"/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C55E5AAD-1857-40C3-B893-349F86F52285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898E3AED-E328-43CA-AF84-0B8E6C8D060D}"/>
              </a:ext>
            </a:extLst>
          </p:cNvPr>
          <p:cNvSpPr txBox="1">
            <a:spLocks/>
          </p:cNvSpPr>
          <p:nvPr/>
        </p:nvSpPr>
        <p:spPr>
          <a:xfrm>
            <a:off x="7599402" y="6423022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15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05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an numeron paikkamerkki 3">
            <a:extLst>
              <a:ext uri="{FF2B5EF4-FFF2-40B4-BE49-F238E27FC236}">
                <a16:creationId xmlns:a16="http://schemas.microsoft.com/office/drawing/2014/main" id="{4D75E9EF-5340-4918-8F3E-418DC2A066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16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CB1718B7-EF75-4ECB-AA21-3AB30864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42" y="365126"/>
            <a:ext cx="11519772" cy="1347560"/>
          </a:xfrm>
        </p:spPr>
        <p:txBody>
          <a:bodyPr/>
          <a:lstStyle/>
          <a:p>
            <a:r>
              <a:rPr lang="fi-FI" sz="14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Asuntojen hinnat Euroopassa</a:t>
            </a:r>
            <a:br>
              <a:rPr lang="fi-FI" sz="14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Asuntojen hintakehitys Suomessa hyvin maltillista</a:t>
            </a:r>
            <a:br>
              <a:rPr lang="fi-FI">
                <a:latin typeface="Tw Cen MT" panose="020B0602020104020603" pitchFamily="34" charset="0"/>
              </a:rPr>
            </a:br>
            <a:r>
              <a:rPr lang="fi-FI" sz="1800" b="0">
                <a:solidFill>
                  <a:srgbClr val="002565"/>
                </a:solidFill>
                <a:latin typeface="Tw Cen MT" panose="020B0602020104020603" pitchFamily="34" charset="0"/>
              </a:rPr>
              <a:t>Muissa Pohjoismaissa hinnat lähes kolminkertaistuneet 2000-luvulla </a:t>
            </a:r>
            <a:br>
              <a:rPr lang="fi-FI">
                <a:latin typeface="Tw Cen MT" panose="020B0602020104020603" pitchFamily="34" charset="0"/>
              </a:rPr>
            </a:br>
            <a:endParaRPr lang="fi-FI">
              <a:latin typeface="Tw Cen MT" panose="020B0602020104020603" pitchFamily="34" charset="0"/>
            </a:endParaRPr>
          </a:p>
        </p:txBody>
      </p:sp>
      <p:graphicFrame>
        <p:nvGraphicFramePr>
          <p:cNvPr id="29" name="Sisällön paikkamerkki 16">
            <a:extLst>
              <a:ext uri="{FF2B5EF4-FFF2-40B4-BE49-F238E27FC236}">
                <a16:creationId xmlns:a16="http://schemas.microsoft.com/office/drawing/2014/main" id="{E4F4F4A4-F1F7-4C69-9708-5B6D22DBEBD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05492614"/>
              </p:ext>
            </p:extLst>
          </p:nvPr>
        </p:nvGraphicFramePr>
        <p:xfrm>
          <a:off x="761051" y="1782555"/>
          <a:ext cx="5001555" cy="416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Sisällön paikkamerkki 30">
            <a:extLst>
              <a:ext uri="{FF2B5EF4-FFF2-40B4-BE49-F238E27FC236}">
                <a16:creationId xmlns:a16="http://schemas.microsoft.com/office/drawing/2014/main" id="{DAD4AE1C-BA55-4E8E-88BE-E42720AC5482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252530110"/>
              </p:ext>
            </p:extLst>
          </p:nvPr>
        </p:nvGraphicFramePr>
        <p:xfrm>
          <a:off x="6395573" y="1825329"/>
          <a:ext cx="4989916" cy="416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Alatunnisteen paikkamerkki 4">
            <a:extLst>
              <a:ext uri="{FF2B5EF4-FFF2-40B4-BE49-F238E27FC236}">
                <a16:creationId xmlns:a16="http://schemas.microsoft.com/office/drawing/2014/main" id="{61085AB4-6B21-4C8A-B6E8-FF9307474056}"/>
              </a:ext>
            </a:extLst>
          </p:cNvPr>
          <p:cNvSpPr txBox="1">
            <a:spLocks/>
          </p:cNvSpPr>
          <p:nvPr/>
        </p:nvSpPr>
        <p:spPr>
          <a:xfrm>
            <a:off x="502481" y="6290092"/>
            <a:ext cx="88800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fi-FI" sz="1200" b="1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33" name="Päivämäärän paikkamerkki 3">
            <a:extLst>
              <a:ext uri="{FF2B5EF4-FFF2-40B4-BE49-F238E27FC236}">
                <a16:creationId xmlns:a16="http://schemas.microsoft.com/office/drawing/2014/main" id="{58A6BEF7-8903-4300-8EBD-08B865032981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2B48D108-B53C-4F83-9136-0BBDB1B9C842}"/>
              </a:ext>
            </a:extLst>
          </p:cNvPr>
          <p:cNvSpPr txBox="1">
            <a:spLocks/>
          </p:cNvSpPr>
          <p:nvPr/>
        </p:nvSpPr>
        <p:spPr>
          <a:xfrm>
            <a:off x="7599402" y="6423022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rgbClr val="002663"/>
                </a:solidFill>
                <a:latin typeface="Tw Cen MT" panose="020B0602020104020603" pitchFamily="34" charset="0"/>
              </a:rPr>
              <a:pPr/>
              <a:t>16</a:t>
            </a:fld>
            <a:endParaRPr lang="fi-FI">
              <a:solidFill>
                <a:srgbClr val="002663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Vuokaaviosymboli: Liitin 34">
            <a:extLst>
              <a:ext uri="{FF2B5EF4-FFF2-40B4-BE49-F238E27FC236}">
                <a16:creationId xmlns:a16="http://schemas.microsoft.com/office/drawing/2014/main" id="{7CCA588E-D70C-4145-B1F7-B03B7E407B63}"/>
              </a:ext>
            </a:extLst>
          </p:cNvPr>
          <p:cNvSpPr>
            <a:spLocks noChangeAspect="1"/>
          </p:cNvSpPr>
          <p:nvPr/>
        </p:nvSpPr>
        <p:spPr>
          <a:xfrm flipH="1">
            <a:off x="1252504" y="2310942"/>
            <a:ext cx="809165" cy="809165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b="1">
                <a:solidFill>
                  <a:srgbClr val="002663"/>
                </a:solidFill>
                <a:latin typeface="Tw Cen MT" panose="020B0602020104020603" pitchFamily="34" charset="0"/>
              </a:rPr>
              <a:t>3,2 x</a:t>
            </a:r>
          </a:p>
          <a:p>
            <a:pPr algn="ctr"/>
            <a:r>
              <a:rPr lang="fi-FI" sz="1100" b="1">
                <a:solidFill>
                  <a:srgbClr val="002663"/>
                </a:solidFill>
                <a:latin typeface="Tw Cen MT" panose="020B0602020104020603" pitchFamily="34" charset="0"/>
              </a:rPr>
              <a:t>Ruotsi</a:t>
            </a:r>
          </a:p>
        </p:txBody>
      </p:sp>
      <p:sp>
        <p:nvSpPr>
          <p:cNvPr id="36" name="Vuokaaviosymboli: Liitin 35">
            <a:extLst>
              <a:ext uri="{FF2B5EF4-FFF2-40B4-BE49-F238E27FC236}">
                <a16:creationId xmlns:a16="http://schemas.microsoft.com/office/drawing/2014/main" id="{9985925F-AF81-45F5-9273-F46080CEE56E}"/>
              </a:ext>
            </a:extLst>
          </p:cNvPr>
          <p:cNvSpPr>
            <a:spLocks noChangeAspect="1"/>
          </p:cNvSpPr>
          <p:nvPr/>
        </p:nvSpPr>
        <p:spPr>
          <a:xfrm flipH="1">
            <a:off x="2118800" y="2344949"/>
            <a:ext cx="698938" cy="698938"/>
          </a:xfrm>
          <a:prstGeom prst="flowChartConnector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b="1">
                <a:latin typeface="Tw Cen MT" panose="020B0602020104020603" pitchFamily="34" charset="0"/>
              </a:rPr>
              <a:t>2,8 x</a:t>
            </a:r>
          </a:p>
          <a:p>
            <a:pPr algn="ctr"/>
            <a:r>
              <a:rPr lang="fi-FI" sz="1100" b="1">
                <a:latin typeface="Tw Cen MT" panose="020B0602020104020603" pitchFamily="34" charset="0"/>
              </a:rPr>
              <a:t>Norja </a:t>
            </a:r>
          </a:p>
        </p:txBody>
      </p:sp>
      <p:sp>
        <p:nvSpPr>
          <p:cNvPr id="37" name="Vuokaaviosymboli: Liitin 36">
            <a:extLst>
              <a:ext uri="{FF2B5EF4-FFF2-40B4-BE49-F238E27FC236}">
                <a16:creationId xmlns:a16="http://schemas.microsoft.com/office/drawing/2014/main" id="{A6D65DA6-C7CE-4E01-89F9-9E89E67E176C}"/>
              </a:ext>
            </a:extLst>
          </p:cNvPr>
          <p:cNvSpPr>
            <a:spLocks noChangeAspect="1"/>
          </p:cNvSpPr>
          <p:nvPr/>
        </p:nvSpPr>
        <p:spPr>
          <a:xfrm flipH="1">
            <a:off x="2874869" y="2378580"/>
            <a:ext cx="673887" cy="673887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b="1">
                <a:latin typeface="Tw Cen MT" panose="020B0602020104020603" pitchFamily="34" charset="0"/>
              </a:rPr>
              <a:t>2,7 x</a:t>
            </a:r>
          </a:p>
          <a:p>
            <a:pPr algn="ctr"/>
            <a:r>
              <a:rPr lang="fi-FI" sz="1100" b="1">
                <a:latin typeface="Tw Cen MT" panose="020B0602020104020603" pitchFamily="34" charset="0"/>
              </a:rPr>
              <a:t>Tanska</a:t>
            </a:r>
          </a:p>
        </p:txBody>
      </p:sp>
      <p:sp>
        <p:nvSpPr>
          <p:cNvPr id="38" name="Vuokaaviosymboli: Liitin 37">
            <a:extLst>
              <a:ext uri="{FF2B5EF4-FFF2-40B4-BE49-F238E27FC236}">
                <a16:creationId xmlns:a16="http://schemas.microsoft.com/office/drawing/2014/main" id="{56A671BE-0566-4776-B298-D65FE3AC4703}"/>
              </a:ext>
            </a:extLst>
          </p:cNvPr>
          <p:cNvSpPr>
            <a:spLocks noChangeAspect="1"/>
          </p:cNvSpPr>
          <p:nvPr/>
        </p:nvSpPr>
        <p:spPr>
          <a:xfrm flipH="1">
            <a:off x="3605887" y="2500079"/>
            <a:ext cx="430887" cy="430887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00" b="1">
                <a:latin typeface="Tw Cen MT" panose="020B0602020104020603" pitchFamily="34" charset="0"/>
              </a:rPr>
              <a:t>1,7 x</a:t>
            </a:r>
          </a:p>
          <a:p>
            <a:pPr algn="ctr"/>
            <a:r>
              <a:rPr lang="fi-FI" sz="900" b="1">
                <a:latin typeface="Tw Cen MT" panose="020B0602020104020603" pitchFamily="34" charset="0"/>
              </a:rPr>
              <a:t>Suomi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B8C53E21-966F-46BE-B4E9-28FA43A5A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468" y="6038561"/>
            <a:ext cx="20633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i-FI" sz="1000" b="1">
                <a:latin typeface="Tw Cen MT" panose="020B0602020104020603" pitchFamily="34" charset="0"/>
              </a:rPr>
              <a:t>Lähde:</a:t>
            </a:r>
            <a:r>
              <a:rPr lang="fi-FI" sz="1000">
                <a:latin typeface="Tw Cen MT" panose="020B0602020104020603" pitchFamily="34" charset="0"/>
              </a:rPr>
              <a:t> Pohjoismaiset tilastokeskukset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58EF4000-6E0A-4E12-B5CB-804E4B0A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468" y="5991496"/>
            <a:ext cx="9749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i-FI" sz="1000" b="1">
                <a:latin typeface="Tw Cen MT" panose="020B0602020104020603" pitchFamily="34" charset="0"/>
              </a:rPr>
              <a:t>Lähde:</a:t>
            </a:r>
            <a:r>
              <a:rPr lang="fi-FI" sz="1000">
                <a:latin typeface="Tw Cen MT" panose="020B0602020104020603" pitchFamily="34" charset="0"/>
              </a:rPr>
              <a:t> Eurostat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F838869-685A-43C6-9323-253A92547339}"/>
              </a:ext>
            </a:extLst>
          </p:cNvPr>
          <p:cNvSpPr txBox="1"/>
          <p:nvPr/>
        </p:nvSpPr>
        <p:spPr>
          <a:xfrm>
            <a:off x="2013094" y="2123885"/>
            <a:ext cx="17235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>
                <a:latin typeface="Tw Cen MT" panose="020B0602020104020603" pitchFamily="34" charset="0"/>
              </a:rPr>
              <a:t>Hintojen muutos 2000-luvulla</a:t>
            </a:r>
          </a:p>
        </p:txBody>
      </p:sp>
    </p:spTree>
    <p:extLst>
      <p:ext uri="{BB962C8B-B14F-4D97-AF65-F5344CB8AC3E}">
        <p14:creationId xmlns:p14="http://schemas.microsoft.com/office/powerpoint/2010/main" val="109802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69F420-C86D-4117-BF70-D2FFC26C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81" y="193530"/>
            <a:ext cx="7223685" cy="1184953"/>
          </a:xfrm>
        </p:spPr>
        <p:txBody>
          <a:bodyPr>
            <a:normAutofit fontScale="90000"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fi-FI" sz="16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Rakentamisen työllisyys </a:t>
            </a:r>
            <a:br>
              <a:rPr lang="fi-FI" sz="14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Rakentamisen työllisyys kääntyy laskuun</a:t>
            </a:r>
            <a:br>
              <a:rPr lang="fi-FI">
                <a:latin typeface="Tw Cen MT" panose="020B0602020104020603" pitchFamily="34" charset="0"/>
              </a:rPr>
            </a:br>
            <a:r>
              <a:rPr lang="fi-FI" sz="2000" b="0">
                <a:solidFill>
                  <a:srgbClr val="002565"/>
                </a:solidFill>
                <a:latin typeface="Tw Cen MT" panose="020B0602020104020603" pitchFamily="34" charset="0"/>
                <a:ea typeface="+mn-ea"/>
                <a:cs typeface="+mn-cs"/>
              </a:rPr>
              <a:t>Työllisyys kasvoi </a:t>
            </a:r>
            <a:r>
              <a:rPr lang="fi-FI" sz="2000" b="0">
                <a:solidFill>
                  <a:srgbClr val="002565"/>
                </a:solidFill>
                <a:latin typeface="Tw Cen MT" panose="020B0602020104020603" pitchFamily="34" charset="0"/>
              </a:rPr>
              <a:t>edellisellä hallituskaudella yli </a:t>
            </a:r>
            <a:r>
              <a:rPr lang="fi-FI" sz="2000" b="0">
                <a:solidFill>
                  <a:srgbClr val="002565"/>
                </a:solidFill>
                <a:latin typeface="Tw Cen MT" panose="020B0602020104020603" pitchFamily="34" charset="0"/>
                <a:ea typeface="+mn-ea"/>
                <a:cs typeface="+mn-cs"/>
              </a:rPr>
              <a:t>30 000 työllisellä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8137E3-1F30-4186-ADE5-ACEBA055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20.9.2018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6000DB-96AF-4539-8AF8-68D0F37B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>
                <a:solidFill>
                  <a:srgbClr val="002565"/>
                </a:solidFill>
                <a:latin typeface="Tw Cen MT" panose="020B0602020104020603" pitchFamily="34" charset="0"/>
              </a:rPr>
              <a:pPr/>
              <a:t>17</a:t>
            </a:fld>
            <a:endParaRPr lang="fi-FI">
              <a:solidFill>
                <a:srgbClr val="002565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10" name="Kaavion paikkamerkki 9">
            <a:extLst>
              <a:ext uri="{FF2B5EF4-FFF2-40B4-BE49-F238E27FC236}">
                <a16:creationId xmlns:a16="http://schemas.microsoft.com/office/drawing/2014/main" id="{E26886D6-B9D7-4BC6-B11E-C3DA10558D26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15618499"/>
              </p:ext>
            </p:extLst>
          </p:nvPr>
        </p:nvGraphicFramePr>
        <p:xfrm>
          <a:off x="319919" y="1672698"/>
          <a:ext cx="6852406" cy="412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4" descr="man kneeling in front of wall">
            <a:extLst>
              <a:ext uri="{FF2B5EF4-FFF2-40B4-BE49-F238E27FC236}">
                <a16:creationId xmlns:a16="http://schemas.microsoft.com/office/drawing/2014/main" id="{5417FE11-C67E-43AE-97ED-B82A6B05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87" y="-1063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DE1C29CA-F080-44AE-8BCB-5A8C9440EB37}"/>
              </a:ext>
            </a:extLst>
          </p:cNvPr>
          <p:cNvSpPr txBox="1"/>
          <p:nvPr/>
        </p:nvSpPr>
        <p:spPr>
          <a:xfrm>
            <a:off x="5682513" y="5808129"/>
            <a:ext cx="121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>
                <a:latin typeface="Tw Cen MT" panose="020B0602020104020603" pitchFamily="34" charset="0"/>
              </a:rPr>
              <a:t>Lähde: </a:t>
            </a:r>
            <a:r>
              <a:rPr lang="fi-FI" sz="1000">
                <a:latin typeface="Tw Cen MT" panose="020B0602020104020603" pitchFamily="34" charset="0"/>
              </a:rPr>
              <a:t>Tilastokeskus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4C2F0D6A-7BCB-4DE3-88B7-848875DF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/>
          <a:p>
            <a:pPr defTabSz="1219170"/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A3ED2977-C833-4A03-8BEE-6015D536E508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92A34E4E-7833-4911-A6BF-9769968BBF7C}"/>
              </a:ext>
            </a:extLst>
          </p:cNvPr>
          <p:cNvSpPr txBox="1">
            <a:spLocks/>
          </p:cNvSpPr>
          <p:nvPr/>
        </p:nvSpPr>
        <p:spPr>
          <a:xfrm>
            <a:off x="7599402" y="6423022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17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6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uorakulmio 45">
            <a:extLst>
              <a:ext uri="{FF2B5EF4-FFF2-40B4-BE49-F238E27FC236}">
                <a16:creationId xmlns:a16="http://schemas.microsoft.com/office/drawing/2014/main" id="{A377C57C-FF6E-4A7D-A717-5CEA685C16CB}"/>
              </a:ext>
            </a:extLst>
          </p:cNvPr>
          <p:cNvSpPr/>
          <p:nvPr/>
        </p:nvSpPr>
        <p:spPr>
          <a:xfrm>
            <a:off x="8126805" y="1713935"/>
            <a:ext cx="1749775" cy="42193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fi-FI" sz="1467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9A81086A-24A3-4FF0-8F95-DED70FB33766}"/>
              </a:ext>
            </a:extLst>
          </p:cNvPr>
          <p:cNvSpPr/>
          <p:nvPr/>
        </p:nvSpPr>
        <p:spPr>
          <a:xfrm>
            <a:off x="5981344" y="1713935"/>
            <a:ext cx="1793237" cy="42193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fi-FI" sz="1467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18867B60-851D-4FDD-99AE-38F4A23BF70D}"/>
              </a:ext>
            </a:extLst>
          </p:cNvPr>
          <p:cNvSpPr/>
          <p:nvPr/>
        </p:nvSpPr>
        <p:spPr>
          <a:xfrm>
            <a:off x="2554459" y="1673081"/>
            <a:ext cx="3167708" cy="4263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fi-FI" sz="1467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85F9D7-8B34-AA4C-BCE4-10720785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365127"/>
            <a:ext cx="10971741" cy="1089533"/>
          </a:xfrm>
        </p:spPr>
        <p:txBody>
          <a:bodyPr/>
          <a:lstStyle/>
          <a:p>
            <a:r>
              <a:rPr lang="fi-FI">
                <a:latin typeface="Tw Cen MT" panose="020B0602020104020603" pitchFamily="34" charset="0"/>
              </a:rPr>
              <a:t>Rakennusteollisuus RT ennuste 2019-2020*</a:t>
            </a:r>
          </a:p>
        </p:txBody>
      </p:sp>
      <p:pic>
        <p:nvPicPr>
          <p:cNvPr id="6" name="Kuva 5" descr="Kaupunki">
            <a:extLst>
              <a:ext uri="{FF2B5EF4-FFF2-40B4-BE49-F238E27FC236}">
                <a16:creationId xmlns:a16="http://schemas.microsoft.com/office/drawing/2014/main" id="{A52158BE-0651-4CE9-8E38-EDC93E4F7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0460" y="1686299"/>
            <a:ext cx="1066068" cy="1066068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697BDC68-26F8-4062-BEDB-A38E8A3CA03E}"/>
              </a:ext>
            </a:extLst>
          </p:cNvPr>
          <p:cNvSpPr txBox="1"/>
          <p:nvPr/>
        </p:nvSpPr>
        <p:spPr>
          <a:xfrm>
            <a:off x="3639523" y="1380963"/>
            <a:ext cx="109831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467" b="1">
                <a:solidFill>
                  <a:srgbClr val="000000"/>
                </a:solidFill>
                <a:latin typeface="Tw Cen MT" panose="020B0602020104020603" pitchFamily="34" charset="0"/>
              </a:rPr>
              <a:t>Kerrostalot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79028F9B-F258-444E-8136-E4386E079DFF}"/>
              </a:ext>
            </a:extLst>
          </p:cNvPr>
          <p:cNvSpPr txBox="1"/>
          <p:nvPr/>
        </p:nvSpPr>
        <p:spPr>
          <a:xfrm>
            <a:off x="6445196" y="1381575"/>
            <a:ext cx="88652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467" b="1">
                <a:solidFill>
                  <a:srgbClr val="000000"/>
                </a:solidFill>
                <a:latin typeface="Tw Cen MT" panose="020B0602020104020603" pitchFamily="34" charset="0"/>
              </a:rPr>
              <a:t>Rivitalot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79B040D9-8772-4362-A1E0-938C160A61CE}"/>
              </a:ext>
            </a:extLst>
          </p:cNvPr>
          <p:cNvSpPr txBox="1"/>
          <p:nvPr/>
        </p:nvSpPr>
        <p:spPr>
          <a:xfrm>
            <a:off x="8381035" y="1377950"/>
            <a:ext cx="126752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467" b="1">
                <a:solidFill>
                  <a:srgbClr val="000000"/>
                </a:solidFill>
                <a:latin typeface="Tw Cen MT" panose="020B0602020104020603" pitchFamily="34" charset="0"/>
              </a:rPr>
              <a:t>Omakotitalot 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1B853686-F038-4EDD-BDDB-859425F3991C}"/>
              </a:ext>
            </a:extLst>
          </p:cNvPr>
          <p:cNvSpPr txBox="1"/>
          <p:nvPr/>
        </p:nvSpPr>
        <p:spPr>
          <a:xfrm>
            <a:off x="2752629" y="2532653"/>
            <a:ext cx="1283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Vapaarahoitteiset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78A4684B-6F34-4502-83DB-A20389BA0C6E}"/>
              </a:ext>
            </a:extLst>
          </p:cNvPr>
          <p:cNvSpPr txBox="1"/>
          <p:nvPr/>
        </p:nvSpPr>
        <p:spPr>
          <a:xfrm>
            <a:off x="4407757" y="2498841"/>
            <a:ext cx="955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ARA-asunnot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85B5A02-5111-4CCD-9BB1-1BE87197257F}"/>
              </a:ext>
            </a:extLst>
          </p:cNvPr>
          <p:cNvSpPr txBox="1"/>
          <p:nvPr/>
        </p:nvSpPr>
        <p:spPr>
          <a:xfrm>
            <a:off x="7758061" y="3174233"/>
            <a:ext cx="41229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2667" b="1">
                <a:solidFill>
                  <a:srgbClr val="000000"/>
                </a:solidFill>
                <a:latin typeface="Tw Cen MT" panose="020B0602020104020603" pitchFamily="34" charset="0"/>
              </a:rPr>
              <a:t>+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F291E1F5-CCDA-4309-A857-AD2F7EB9874D}"/>
              </a:ext>
            </a:extLst>
          </p:cNvPr>
          <p:cNvSpPr txBox="1"/>
          <p:nvPr/>
        </p:nvSpPr>
        <p:spPr>
          <a:xfrm>
            <a:off x="5690615" y="3179556"/>
            <a:ext cx="41229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2667" b="1">
                <a:solidFill>
                  <a:srgbClr val="000000"/>
                </a:solidFill>
                <a:latin typeface="Tw Cen MT" panose="020B0602020104020603" pitchFamily="34" charset="0"/>
              </a:rPr>
              <a:t>+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80EAF67D-3D6D-4924-8767-CAF59B39D13A}"/>
              </a:ext>
            </a:extLst>
          </p:cNvPr>
          <p:cNvSpPr txBox="1"/>
          <p:nvPr/>
        </p:nvSpPr>
        <p:spPr>
          <a:xfrm>
            <a:off x="2530885" y="3548776"/>
            <a:ext cx="1799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Sijoittajakysyntä vetää.  Kotitalouksien epävarmuus kasvaa. Asuntoja valmistuu vielä runsaasti. 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EF488187-F54D-44F1-8974-71792602B24F}"/>
              </a:ext>
            </a:extLst>
          </p:cNvPr>
          <p:cNvSpPr txBox="1"/>
          <p:nvPr/>
        </p:nvSpPr>
        <p:spPr>
          <a:xfrm>
            <a:off x="3992729" y="3598682"/>
            <a:ext cx="190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ARA-tuotanto kasvaa </a:t>
            </a:r>
          </a:p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hallituksen päätöksellä.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EC3A24FF-1DA1-46E4-A1A4-854CDAB2E235}"/>
              </a:ext>
            </a:extLst>
          </p:cNvPr>
          <p:cNvSpPr txBox="1"/>
          <p:nvPr/>
        </p:nvSpPr>
        <p:spPr>
          <a:xfrm>
            <a:off x="5968471" y="3548776"/>
            <a:ext cx="1901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Rivitalojen </a:t>
            </a:r>
          </a:p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rakentaminen </a:t>
            </a:r>
          </a:p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vähenee hieman.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FB63B8C1-D29F-4AE0-812B-997BF5C0A9F2}"/>
              </a:ext>
            </a:extLst>
          </p:cNvPr>
          <p:cNvSpPr txBox="1"/>
          <p:nvPr/>
        </p:nvSpPr>
        <p:spPr>
          <a:xfrm>
            <a:off x="8176567" y="3556246"/>
            <a:ext cx="16561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Omakotitalojen rakentaminen hidastuu. Rakentaminen vetää kasvuseuduilla.</a:t>
            </a:r>
          </a:p>
        </p:txBody>
      </p:sp>
      <p:pic>
        <p:nvPicPr>
          <p:cNvPr id="49" name="Kuva 48" descr="Kaupunki">
            <a:extLst>
              <a:ext uri="{FF2B5EF4-FFF2-40B4-BE49-F238E27FC236}">
                <a16:creationId xmlns:a16="http://schemas.microsoft.com/office/drawing/2014/main" id="{DB5E0EEC-8091-4D1D-9246-2FE82860E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3346" y="1661497"/>
            <a:ext cx="1066068" cy="1066068"/>
          </a:xfrm>
          <a:prstGeom prst="rect">
            <a:avLst/>
          </a:prstGeom>
        </p:spPr>
      </p:pic>
      <p:pic>
        <p:nvPicPr>
          <p:cNvPr id="12" name="Kuva 11" descr="Talo">
            <a:extLst>
              <a:ext uri="{FF2B5EF4-FFF2-40B4-BE49-F238E27FC236}">
                <a16:creationId xmlns:a16="http://schemas.microsoft.com/office/drawing/2014/main" id="{522F9D0F-2FC1-41B0-87B3-39D5792CF6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2380" y="1895101"/>
            <a:ext cx="877488" cy="877488"/>
          </a:xfrm>
          <a:prstGeom prst="rect">
            <a:avLst/>
          </a:prstGeom>
        </p:spPr>
      </p:pic>
      <p:pic>
        <p:nvPicPr>
          <p:cNvPr id="59" name="Kuva 58" descr="Koti">
            <a:extLst>
              <a:ext uri="{FF2B5EF4-FFF2-40B4-BE49-F238E27FC236}">
                <a16:creationId xmlns:a16="http://schemas.microsoft.com/office/drawing/2014/main" id="{62151FA6-FF37-4B5C-97A2-8CE093DFC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1402" y="2052953"/>
            <a:ext cx="615553" cy="615553"/>
          </a:xfrm>
          <a:prstGeom prst="rect">
            <a:avLst/>
          </a:prstGeom>
        </p:spPr>
      </p:pic>
      <p:pic>
        <p:nvPicPr>
          <p:cNvPr id="60" name="Kuva 59" descr="Koti">
            <a:extLst>
              <a:ext uri="{FF2B5EF4-FFF2-40B4-BE49-F238E27FC236}">
                <a16:creationId xmlns:a16="http://schemas.microsoft.com/office/drawing/2014/main" id="{71C1867F-310F-4E51-8C23-302B88D2BE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6098" y="2052954"/>
            <a:ext cx="615553" cy="615553"/>
          </a:xfrm>
          <a:prstGeom prst="rect">
            <a:avLst/>
          </a:prstGeom>
        </p:spPr>
      </p:pic>
      <p:pic>
        <p:nvPicPr>
          <p:cNvPr id="61" name="Kuva 60" descr="Koti">
            <a:extLst>
              <a:ext uri="{FF2B5EF4-FFF2-40B4-BE49-F238E27FC236}">
                <a16:creationId xmlns:a16="http://schemas.microsoft.com/office/drawing/2014/main" id="{E776222C-6949-41AE-8653-53D20BCFAF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10962" y="2052956"/>
            <a:ext cx="615553" cy="615553"/>
          </a:xfrm>
          <a:prstGeom prst="rect">
            <a:avLst/>
          </a:prstGeom>
        </p:spPr>
      </p:pic>
      <p:sp>
        <p:nvSpPr>
          <p:cNvPr id="62" name="Suorakulmio 61">
            <a:extLst>
              <a:ext uri="{FF2B5EF4-FFF2-40B4-BE49-F238E27FC236}">
                <a16:creationId xmlns:a16="http://schemas.microsoft.com/office/drawing/2014/main" id="{722470EA-C3FB-4F46-8D38-9AF7E9206560}"/>
              </a:ext>
            </a:extLst>
          </p:cNvPr>
          <p:cNvSpPr/>
          <p:nvPr/>
        </p:nvSpPr>
        <p:spPr>
          <a:xfrm>
            <a:off x="521539" y="1700860"/>
            <a:ext cx="1768005" cy="4233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fi-FI" sz="1467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7B88E39B-5642-4CCC-B95A-80C75AA5F7F7}"/>
              </a:ext>
            </a:extLst>
          </p:cNvPr>
          <p:cNvSpPr txBox="1"/>
          <p:nvPr/>
        </p:nvSpPr>
        <p:spPr>
          <a:xfrm>
            <a:off x="495358" y="1378502"/>
            <a:ext cx="186903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467" b="1">
                <a:solidFill>
                  <a:srgbClr val="000000"/>
                </a:solidFill>
                <a:latin typeface="Tw Cen MT" panose="020B0602020104020603" pitchFamily="34" charset="0"/>
              </a:rPr>
              <a:t>Asuntorakentaminen 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A4058A95-1436-49F8-B326-98DBB8B0EE92}"/>
              </a:ext>
            </a:extLst>
          </p:cNvPr>
          <p:cNvSpPr txBox="1"/>
          <p:nvPr/>
        </p:nvSpPr>
        <p:spPr>
          <a:xfrm>
            <a:off x="860185" y="2702010"/>
            <a:ext cx="11015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2017: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44 400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2018: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45 600</a:t>
            </a:r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endParaRPr lang="fi-FI" sz="12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2019: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38 000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2020: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32 000</a:t>
            </a:r>
          </a:p>
          <a:p>
            <a:pPr defTabSz="1219170"/>
            <a:endParaRPr lang="fi-FI" sz="12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E484D103-6867-4587-8414-E447DF6B9BCD}"/>
              </a:ext>
            </a:extLst>
          </p:cNvPr>
          <p:cNvSpPr txBox="1"/>
          <p:nvPr/>
        </p:nvSpPr>
        <p:spPr>
          <a:xfrm>
            <a:off x="479222" y="3516582"/>
            <a:ext cx="1901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Asuntorakentaminen hidastuu  ennätyslukemisesta koko maassa </a:t>
            </a:r>
          </a:p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pk-seutua lukuun ottamatta</a:t>
            </a:r>
          </a:p>
        </p:txBody>
      </p:sp>
      <p:pic>
        <p:nvPicPr>
          <p:cNvPr id="66" name="Kuva 65" descr="Talo">
            <a:extLst>
              <a:ext uri="{FF2B5EF4-FFF2-40B4-BE49-F238E27FC236}">
                <a16:creationId xmlns:a16="http://schemas.microsoft.com/office/drawing/2014/main" id="{80628FCA-AD1A-4505-8EE7-4B660021E6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9130" y="2012418"/>
            <a:ext cx="275780" cy="275780"/>
          </a:xfrm>
          <a:prstGeom prst="rect">
            <a:avLst/>
          </a:prstGeom>
        </p:spPr>
      </p:pic>
      <p:sp>
        <p:nvSpPr>
          <p:cNvPr id="67" name="Suorakulmio 66">
            <a:extLst>
              <a:ext uri="{FF2B5EF4-FFF2-40B4-BE49-F238E27FC236}">
                <a16:creationId xmlns:a16="http://schemas.microsoft.com/office/drawing/2014/main" id="{FEB5AFCE-C9C9-474F-BC57-0EBA404C7681}"/>
              </a:ext>
            </a:extLst>
          </p:cNvPr>
          <p:cNvSpPr/>
          <p:nvPr/>
        </p:nvSpPr>
        <p:spPr>
          <a:xfrm>
            <a:off x="10136249" y="1749183"/>
            <a:ext cx="1777108" cy="4184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fi-FI" sz="1467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5D90E379-B3D2-4906-BF66-667E504E3631}"/>
              </a:ext>
            </a:extLst>
          </p:cNvPr>
          <p:cNvSpPr txBox="1"/>
          <p:nvPr/>
        </p:nvSpPr>
        <p:spPr>
          <a:xfrm>
            <a:off x="10168643" y="1384263"/>
            <a:ext cx="162172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467" b="1">
                <a:solidFill>
                  <a:srgbClr val="000000"/>
                </a:solidFill>
                <a:latin typeface="Tw Cen MT" panose="020B0602020104020603" pitchFamily="34" charset="0"/>
              </a:rPr>
              <a:t>Muut rakennukset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D16F8CA1-F4F7-4124-9775-D55781D2B24B}"/>
              </a:ext>
            </a:extLst>
          </p:cNvPr>
          <p:cNvSpPr txBox="1"/>
          <p:nvPr/>
        </p:nvSpPr>
        <p:spPr>
          <a:xfrm>
            <a:off x="10235767" y="3620068"/>
            <a:ext cx="162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Muu rakentaminen edellisvuosien tasolla. </a:t>
            </a:r>
          </a:p>
        </p:txBody>
      </p:sp>
      <p:pic>
        <p:nvPicPr>
          <p:cNvPr id="71" name="Kuva 70" descr="Koulurakennus">
            <a:extLst>
              <a:ext uri="{FF2B5EF4-FFF2-40B4-BE49-F238E27FC236}">
                <a16:creationId xmlns:a16="http://schemas.microsoft.com/office/drawing/2014/main" id="{D4E7666C-346A-47CE-B5B3-D262FD3E92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14451" y="1812289"/>
            <a:ext cx="956812" cy="956812"/>
          </a:xfrm>
          <a:prstGeom prst="rect">
            <a:avLst/>
          </a:prstGeom>
        </p:spPr>
      </p:pic>
      <p:sp>
        <p:nvSpPr>
          <p:cNvPr id="73" name="Tekstiruutu 72">
            <a:extLst>
              <a:ext uri="{FF2B5EF4-FFF2-40B4-BE49-F238E27FC236}">
                <a16:creationId xmlns:a16="http://schemas.microsoft.com/office/drawing/2014/main" id="{1022E2AE-B49E-4A53-A3FC-D91DE12910B0}"/>
              </a:ext>
            </a:extLst>
          </p:cNvPr>
          <p:cNvSpPr txBox="1"/>
          <p:nvPr/>
        </p:nvSpPr>
        <p:spPr>
          <a:xfrm>
            <a:off x="2921332" y="2743496"/>
            <a:ext cx="1059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2017: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24 100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2018: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25 800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2019: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19 800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2020: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12 600</a:t>
            </a:r>
          </a:p>
          <a:p>
            <a:pPr defTabSz="1219170"/>
            <a:endParaRPr lang="fi-FI" sz="12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20F9B2D8-4D58-4351-B0BB-5901827CADA1}"/>
              </a:ext>
            </a:extLst>
          </p:cNvPr>
          <p:cNvSpPr txBox="1"/>
          <p:nvPr/>
        </p:nvSpPr>
        <p:spPr>
          <a:xfrm>
            <a:off x="4417723" y="2727565"/>
            <a:ext cx="974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2017: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8 600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2018: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8 600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2019: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7 500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2020: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9 000</a:t>
            </a:r>
          </a:p>
          <a:p>
            <a:pPr defTabSz="1219170"/>
            <a:endParaRPr lang="fi-FI" sz="12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75" name="Tekstiruutu 74">
            <a:extLst>
              <a:ext uri="{FF2B5EF4-FFF2-40B4-BE49-F238E27FC236}">
                <a16:creationId xmlns:a16="http://schemas.microsoft.com/office/drawing/2014/main" id="{9067E452-34FC-47FE-822A-437E15724B0F}"/>
              </a:ext>
            </a:extLst>
          </p:cNvPr>
          <p:cNvSpPr txBox="1"/>
          <p:nvPr/>
        </p:nvSpPr>
        <p:spPr>
          <a:xfrm>
            <a:off x="6429825" y="2727565"/>
            <a:ext cx="974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2017: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3 800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2018: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3 500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2019: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3 300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2020: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3 200</a:t>
            </a:r>
          </a:p>
          <a:p>
            <a:pPr defTabSz="1219170"/>
            <a:endParaRPr lang="fi-FI" sz="12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8DBAFCF4-1A40-482D-A615-79B3946DDE9D}"/>
              </a:ext>
            </a:extLst>
          </p:cNvPr>
          <p:cNvSpPr txBox="1"/>
          <p:nvPr/>
        </p:nvSpPr>
        <p:spPr>
          <a:xfrm>
            <a:off x="8557058" y="2714710"/>
            <a:ext cx="974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2017: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7 400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2018: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7 200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2019: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6 900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2020: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6 700</a:t>
            </a:r>
          </a:p>
          <a:p>
            <a:pPr defTabSz="1219170"/>
            <a:endParaRPr lang="fi-FI" sz="12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77" name="Tekstiruutu 76">
            <a:extLst>
              <a:ext uri="{FF2B5EF4-FFF2-40B4-BE49-F238E27FC236}">
                <a16:creationId xmlns:a16="http://schemas.microsoft.com/office/drawing/2014/main" id="{F9DF2A99-AF91-4708-9AFC-1CBB2FFC1E98}"/>
              </a:ext>
            </a:extLst>
          </p:cNvPr>
          <p:cNvSpPr txBox="1"/>
          <p:nvPr/>
        </p:nvSpPr>
        <p:spPr>
          <a:xfrm>
            <a:off x="10625968" y="2792802"/>
            <a:ext cx="848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2017: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600</a:t>
            </a:r>
            <a:endParaRPr lang="fi-FI" sz="1200" b="1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2018: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500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2019: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500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2020: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500</a:t>
            </a:r>
          </a:p>
          <a:p>
            <a:pPr defTabSz="1219170"/>
            <a:endParaRPr lang="fi-FI" sz="12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79" name="Kuva 78" descr="Kaupunki">
            <a:extLst>
              <a:ext uri="{FF2B5EF4-FFF2-40B4-BE49-F238E27FC236}">
                <a16:creationId xmlns:a16="http://schemas.microsoft.com/office/drawing/2014/main" id="{73375AE8-E93F-48B9-9A2B-A8B837666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172" y="2028991"/>
            <a:ext cx="354751" cy="354751"/>
          </a:xfrm>
          <a:prstGeom prst="rect">
            <a:avLst/>
          </a:prstGeom>
        </p:spPr>
      </p:pic>
      <p:pic>
        <p:nvPicPr>
          <p:cNvPr id="80" name="Kuva 79" descr="Koti">
            <a:extLst>
              <a:ext uri="{FF2B5EF4-FFF2-40B4-BE49-F238E27FC236}">
                <a16:creationId xmlns:a16="http://schemas.microsoft.com/office/drawing/2014/main" id="{70710A87-415F-4D82-8390-A445F26C45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91372" y="2291245"/>
            <a:ext cx="302001" cy="302001"/>
          </a:xfrm>
          <a:prstGeom prst="rect">
            <a:avLst/>
          </a:prstGeom>
        </p:spPr>
      </p:pic>
      <p:pic>
        <p:nvPicPr>
          <p:cNvPr id="81" name="Kuva 80" descr="Koti">
            <a:extLst>
              <a:ext uri="{FF2B5EF4-FFF2-40B4-BE49-F238E27FC236}">
                <a16:creationId xmlns:a16="http://schemas.microsoft.com/office/drawing/2014/main" id="{5AD8C3D4-6A1C-49B5-BFF9-E9CE179500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207850" y="2291245"/>
            <a:ext cx="302001" cy="302001"/>
          </a:xfrm>
          <a:prstGeom prst="rect">
            <a:avLst/>
          </a:prstGeom>
        </p:spPr>
      </p:pic>
      <p:pic>
        <p:nvPicPr>
          <p:cNvPr id="82" name="Kuva 81" descr="Koti">
            <a:extLst>
              <a:ext uri="{FF2B5EF4-FFF2-40B4-BE49-F238E27FC236}">
                <a16:creationId xmlns:a16="http://schemas.microsoft.com/office/drawing/2014/main" id="{D080CBFE-0399-4BE7-9104-E02E08F98B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432357" y="2288198"/>
            <a:ext cx="302001" cy="302001"/>
          </a:xfrm>
          <a:prstGeom prst="rect">
            <a:avLst/>
          </a:prstGeom>
        </p:spPr>
      </p:pic>
      <p:pic>
        <p:nvPicPr>
          <p:cNvPr id="83" name="Kuva 82" descr="Koulurakennus">
            <a:extLst>
              <a:ext uri="{FF2B5EF4-FFF2-40B4-BE49-F238E27FC236}">
                <a16:creationId xmlns:a16="http://schemas.microsoft.com/office/drawing/2014/main" id="{AC0CE78C-59E8-44C8-880D-20A6835DDC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53670" y="1998933"/>
            <a:ext cx="323069" cy="323069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AF8741C9-0C8C-4036-ACDB-250E5AAE9DDE}"/>
              </a:ext>
            </a:extLst>
          </p:cNvPr>
          <p:cNvSpPr/>
          <p:nvPr/>
        </p:nvSpPr>
        <p:spPr>
          <a:xfrm>
            <a:off x="2261018" y="318277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fi-FI" sz="2400" b="1">
                <a:solidFill>
                  <a:srgbClr val="002060"/>
                </a:solidFill>
                <a:latin typeface="Tw Cen MT" panose="020B0602020104020603" pitchFamily="34" charset="0"/>
              </a:rPr>
              <a:t>=</a:t>
            </a:r>
            <a:endParaRPr lang="fi-FI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6AF3803B-7638-44BC-8DF2-4DE3798B1882}"/>
              </a:ext>
            </a:extLst>
          </p:cNvPr>
          <p:cNvSpPr txBox="1"/>
          <p:nvPr/>
        </p:nvSpPr>
        <p:spPr>
          <a:xfrm>
            <a:off x="9832755" y="3162229"/>
            <a:ext cx="41720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i-FI" sz="2667" b="1">
                <a:solidFill>
                  <a:srgbClr val="000000"/>
                </a:solidFill>
                <a:latin typeface="Tw Cen MT" panose="020B0602020104020603" pitchFamily="34" charset="0"/>
              </a:rPr>
              <a:t>+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EB90779C-9CFB-4A87-B645-621818CD7A7D}"/>
              </a:ext>
            </a:extLst>
          </p:cNvPr>
          <p:cNvSpPr txBox="1"/>
          <p:nvPr/>
        </p:nvSpPr>
        <p:spPr>
          <a:xfrm>
            <a:off x="10667479" y="6027152"/>
            <a:ext cx="1217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100" b="1">
                <a:solidFill>
                  <a:srgbClr val="002060"/>
                </a:solidFill>
                <a:latin typeface="Tw Cen MT" panose="020B0602020104020603" pitchFamily="34" charset="0"/>
              </a:rPr>
              <a:t>*uudet aloitukset</a:t>
            </a:r>
          </a:p>
        </p:txBody>
      </p:sp>
      <p:graphicFrame>
        <p:nvGraphicFramePr>
          <p:cNvPr id="72" name="Kaavio 71">
            <a:extLst>
              <a:ext uri="{FF2B5EF4-FFF2-40B4-BE49-F238E27FC236}">
                <a16:creationId xmlns:a16="http://schemas.microsoft.com/office/drawing/2014/main" id="{427D9691-A938-4A2E-AEB1-D98751FD8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788298"/>
              </p:ext>
            </p:extLst>
          </p:nvPr>
        </p:nvGraphicFramePr>
        <p:xfrm>
          <a:off x="2554459" y="4104194"/>
          <a:ext cx="1556345" cy="188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84" name="Kaavio 83">
            <a:extLst>
              <a:ext uri="{FF2B5EF4-FFF2-40B4-BE49-F238E27FC236}">
                <a16:creationId xmlns:a16="http://schemas.microsoft.com/office/drawing/2014/main" id="{05389435-E100-4E43-B856-1640A2B9E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860475"/>
              </p:ext>
            </p:extLst>
          </p:nvPr>
        </p:nvGraphicFramePr>
        <p:xfrm>
          <a:off x="4071584" y="4236463"/>
          <a:ext cx="1557539" cy="178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85" name="Kaavio 84">
            <a:extLst>
              <a:ext uri="{FF2B5EF4-FFF2-40B4-BE49-F238E27FC236}">
                <a16:creationId xmlns:a16="http://schemas.microsoft.com/office/drawing/2014/main" id="{48CFE4EE-E1C1-4F9C-AF7C-961CEF892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933437"/>
              </p:ext>
            </p:extLst>
          </p:nvPr>
        </p:nvGraphicFramePr>
        <p:xfrm>
          <a:off x="5954879" y="4261239"/>
          <a:ext cx="1848804" cy="175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86" name="Kaavio 85">
            <a:extLst>
              <a:ext uri="{FF2B5EF4-FFF2-40B4-BE49-F238E27FC236}">
                <a16:creationId xmlns:a16="http://schemas.microsoft.com/office/drawing/2014/main" id="{80665F7B-8753-47A1-9D5C-053FDB729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017822"/>
              </p:ext>
            </p:extLst>
          </p:nvPr>
        </p:nvGraphicFramePr>
        <p:xfrm>
          <a:off x="8120790" y="4305467"/>
          <a:ext cx="1777108" cy="168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87" name="Kaavio 86">
            <a:extLst>
              <a:ext uri="{FF2B5EF4-FFF2-40B4-BE49-F238E27FC236}">
                <a16:creationId xmlns:a16="http://schemas.microsoft.com/office/drawing/2014/main" id="{A5DC6B69-6BA1-4636-A9AA-E9E14D80D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290048"/>
              </p:ext>
            </p:extLst>
          </p:nvPr>
        </p:nvGraphicFramePr>
        <p:xfrm>
          <a:off x="10136249" y="4151654"/>
          <a:ext cx="1719351" cy="189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89" name="Kaavio 88">
            <a:extLst>
              <a:ext uri="{FF2B5EF4-FFF2-40B4-BE49-F238E27FC236}">
                <a16:creationId xmlns:a16="http://schemas.microsoft.com/office/drawing/2014/main" id="{0F786F28-935E-4C6C-A83A-CB7435B7F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942160"/>
              </p:ext>
            </p:extLst>
          </p:nvPr>
        </p:nvGraphicFramePr>
        <p:xfrm>
          <a:off x="573857" y="4162262"/>
          <a:ext cx="1570328" cy="184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56" name="Alatunnisteen paikkamerkki 4">
            <a:extLst>
              <a:ext uri="{FF2B5EF4-FFF2-40B4-BE49-F238E27FC236}">
                <a16:creationId xmlns:a16="http://schemas.microsoft.com/office/drawing/2014/main" id="{7B84C752-B2A5-4ABE-83B8-788736EFD120}"/>
              </a:ext>
            </a:extLst>
          </p:cNvPr>
          <p:cNvSpPr txBox="1">
            <a:spLocks/>
          </p:cNvSpPr>
          <p:nvPr/>
        </p:nvSpPr>
        <p:spPr>
          <a:xfrm>
            <a:off x="502481" y="6290092"/>
            <a:ext cx="88800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fi-FI" sz="1200" b="1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58" name="Päivämäärän paikkamerkki 3">
            <a:extLst>
              <a:ext uri="{FF2B5EF4-FFF2-40B4-BE49-F238E27FC236}">
                <a16:creationId xmlns:a16="http://schemas.microsoft.com/office/drawing/2014/main" id="{D7AC2AEE-2193-4A24-B14C-5FCEE486AD71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69" name="Dian numeron paikkamerkki 5">
            <a:extLst>
              <a:ext uri="{FF2B5EF4-FFF2-40B4-BE49-F238E27FC236}">
                <a16:creationId xmlns:a16="http://schemas.microsoft.com/office/drawing/2014/main" id="{1E1D556B-7CD5-4FF5-B18A-4F19D9EFB84B}"/>
              </a:ext>
            </a:extLst>
          </p:cNvPr>
          <p:cNvSpPr txBox="1">
            <a:spLocks/>
          </p:cNvSpPr>
          <p:nvPr/>
        </p:nvSpPr>
        <p:spPr>
          <a:xfrm>
            <a:off x="7599402" y="6423022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rgbClr val="002663"/>
                </a:solidFill>
                <a:latin typeface="Tw Cen MT" panose="020B0602020104020603" pitchFamily="34" charset="0"/>
              </a:rPr>
              <a:pPr/>
              <a:t>18</a:t>
            </a:fld>
            <a:endParaRPr lang="fi-FI">
              <a:solidFill>
                <a:srgbClr val="002663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3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uorakulmio 45">
            <a:extLst>
              <a:ext uri="{FF2B5EF4-FFF2-40B4-BE49-F238E27FC236}">
                <a16:creationId xmlns:a16="http://schemas.microsoft.com/office/drawing/2014/main" id="{A377C57C-FF6E-4A7D-A717-5CEA685C16CB}"/>
              </a:ext>
            </a:extLst>
          </p:cNvPr>
          <p:cNvSpPr/>
          <p:nvPr/>
        </p:nvSpPr>
        <p:spPr>
          <a:xfrm>
            <a:off x="8967085" y="1622295"/>
            <a:ext cx="2207143" cy="4105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fi-FI" sz="1467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9A81086A-24A3-4FF0-8F95-DED70FB33766}"/>
              </a:ext>
            </a:extLst>
          </p:cNvPr>
          <p:cNvSpPr/>
          <p:nvPr/>
        </p:nvSpPr>
        <p:spPr>
          <a:xfrm>
            <a:off x="5883853" y="1651944"/>
            <a:ext cx="2300415" cy="407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fi-FI" sz="1467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18867B60-851D-4FDD-99AE-38F4A23BF70D}"/>
              </a:ext>
            </a:extLst>
          </p:cNvPr>
          <p:cNvSpPr/>
          <p:nvPr/>
        </p:nvSpPr>
        <p:spPr>
          <a:xfrm>
            <a:off x="822354" y="1621353"/>
            <a:ext cx="4327975" cy="407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fi-FI" sz="1467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85F9D7-8B34-AA4C-BCE4-10720785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365127"/>
            <a:ext cx="10361808" cy="1050061"/>
          </a:xfrm>
        </p:spPr>
        <p:txBody>
          <a:bodyPr/>
          <a:lstStyle/>
          <a:p>
            <a:r>
              <a:rPr lang="fi-FI">
                <a:latin typeface="Tw Cen MT" panose="020B0602020104020603" pitchFamily="34" charset="0"/>
              </a:rPr>
              <a:t>Rakennusteollisuus RT ennuste 2019-2020*</a:t>
            </a:r>
          </a:p>
        </p:txBody>
      </p:sp>
      <p:pic>
        <p:nvPicPr>
          <p:cNvPr id="6" name="Kuva 5" descr="Kaupunki">
            <a:extLst>
              <a:ext uri="{FF2B5EF4-FFF2-40B4-BE49-F238E27FC236}">
                <a16:creationId xmlns:a16="http://schemas.microsoft.com/office/drawing/2014/main" id="{A52158BE-0651-4CE9-8E38-EDC93E4F7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537" y="1654413"/>
            <a:ext cx="1066068" cy="1066068"/>
          </a:xfrm>
          <a:prstGeom prst="rect">
            <a:avLst/>
          </a:prstGeom>
        </p:spPr>
      </p:pic>
      <p:pic>
        <p:nvPicPr>
          <p:cNvPr id="12" name="Kuva 11" descr="Tehdas">
            <a:extLst>
              <a:ext uri="{FF2B5EF4-FFF2-40B4-BE49-F238E27FC236}">
                <a16:creationId xmlns:a16="http://schemas.microsoft.com/office/drawing/2014/main" id="{B8644430-0189-4353-BED3-978B40F0E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9146" y="1608102"/>
            <a:ext cx="1066068" cy="1066068"/>
          </a:xfrm>
          <a:prstGeom prst="rect">
            <a:avLst/>
          </a:prstGeom>
        </p:spPr>
      </p:pic>
      <p:pic>
        <p:nvPicPr>
          <p:cNvPr id="16" name="Kuva 15" descr="Kaivinkone">
            <a:extLst>
              <a:ext uri="{FF2B5EF4-FFF2-40B4-BE49-F238E27FC236}">
                <a16:creationId xmlns:a16="http://schemas.microsoft.com/office/drawing/2014/main" id="{109C7220-B733-49E5-9B47-E4BDC64A6B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62694" y="1608102"/>
            <a:ext cx="1066068" cy="1066068"/>
          </a:xfrm>
          <a:prstGeom prst="rect">
            <a:avLst/>
          </a:prstGeom>
        </p:spPr>
      </p:pic>
      <p:pic>
        <p:nvPicPr>
          <p:cNvPr id="20" name="Kuva 19" descr="Suuri sivellin">
            <a:extLst>
              <a:ext uri="{FF2B5EF4-FFF2-40B4-BE49-F238E27FC236}">
                <a16:creationId xmlns:a16="http://schemas.microsoft.com/office/drawing/2014/main" id="{8159C1EB-AF38-484F-AD21-E7468D4E39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484044" y="1869197"/>
            <a:ext cx="492443" cy="492443"/>
          </a:xfrm>
          <a:prstGeom prst="rect">
            <a:avLst/>
          </a:prstGeom>
        </p:spPr>
      </p:pic>
      <p:pic>
        <p:nvPicPr>
          <p:cNvPr id="22" name="Kuva 21" descr="Saha">
            <a:extLst>
              <a:ext uri="{FF2B5EF4-FFF2-40B4-BE49-F238E27FC236}">
                <a16:creationId xmlns:a16="http://schemas.microsoft.com/office/drawing/2014/main" id="{B2578C26-2EA4-4AE0-8E46-0B7A24A9D2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680566">
            <a:off x="6889567" y="1967563"/>
            <a:ext cx="652803" cy="652803"/>
          </a:xfrm>
          <a:prstGeom prst="rect">
            <a:avLst/>
          </a:prstGeom>
        </p:spPr>
      </p:pic>
      <p:pic>
        <p:nvPicPr>
          <p:cNvPr id="24" name="Kuva 23" descr="Nauloja">
            <a:extLst>
              <a:ext uri="{FF2B5EF4-FFF2-40B4-BE49-F238E27FC236}">
                <a16:creationId xmlns:a16="http://schemas.microsoft.com/office/drawing/2014/main" id="{EF13A2D8-9982-4DEB-ACD6-0FA3F69B5A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14194" y="1883671"/>
            <a:ext cx="350055" cy="350055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697BDC68-26F8-4062-BEDB-A38E8A3CA03E}"/>
              </a:ext>
            </a:extLst>
          </p:cNvPr>
          <p:cNvSpPr txBox="1"/>
          <p:nvPr/>
        </p:nvSpPr>
        <p:spPr>
          <a:xfrm>
            <a:off x="2025335" y="1301274"/>
            <a:ext cx="212192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467" b="1">
                <a:solidFill>
                  <a:srgbClr val="000000"/>
                </a:solidFill>
                <a:latin typeface="Tw Cen MT" panose="020B0602020104020603" pitchFamily="34" charset="0"/>
              </a:rPr>
              <a:t>Uudistalonrakentaminen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79028F9B-F258-444E-8136-E4386E079DFF}"/>
              </a:ext>
            </a:extLst>
          </p:cNvPr>
          <p:cNvSpPr txBox="1"/>
          <p:nvPr/>
        </p:nvSpPr>
        <p:spPr>
          <a:xfrm>
            <a:off x="6018104" y="1335488"/>
            <a:ext cx="185679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467" b="1">
                <a:solidFill>
                  <a:srgbClr val="000000"/>
                </a:solidFill>
                <a:latin typeface="Tw Cen MT" panose="020B0602020104020603" pitchFamily="34" charset="0"/>
              </a:rPr>
              <a:t>Korjausrakentaminen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79B040D9-8772-4362-A1E0-938C160A61CE}"/>
              </a:ext>
            </a:extLst>
          </p:cNvPr>
          <p:cNvSpPr txBox="1"/>
          <p:nvPr/>
        </p:nvSpPr>
        <p:spPr>
          <a:xfrm>
            <a:off x="8899419" y="1342943"/>
            <a:ext cx="202600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333" b="1">
                <a:solidFill>
                  <a:srgbClr val="000000"/>
                </a:solidFill>
                <a:latin typeface="Tw Cen MT" panose="020B0602020104020603" pitchFamily="34" charset="0"/>
              </a:rPr>
              <a:t>Maa- ja vesirakentaminen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6B0D1CF5-3CB4-4DCC-BAD4-501692BB24F3}"/>
              </a:ext>
            </a:extLst>
          </p:cNvPr>
          <p:cNvSpPr txBox="1"/>
          <p:nvPr/>
        </p:nvSpPr>
        <p:spPr>
          <a:xfrm>
            <a:off x="754483" y="5795880"/>
            <a:ext cx="1045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i-FI" sz="2400" b="1">
                <a:solidFill>
                  <a:srgbClr val="002060"/>
                </a:solidFill>
                <a:latin typeface="Tw Cen MT" panose="020B0602020104020603" pitchFamily="34" charset="0"/>
              </a:rPr>
              <a:t>= Rakentaminen yhteensä*: 2018: 2,4 %    2019e: </a:t>
            </a:r>
            <a:r>
              <a:rPr lang="fi-FI" sz="2400">
                <a:solidFill>
                  <a:srgbClr val="FF0000"/>
                </a:solidFill>
                <a:latin typeface="Tw Cen MT" panose="020B0602020104020603" pitchFamily="34" charset="0"/>
              </a:rPr>
              <a:t>-1,0 %</a:t>
            </a:r>
            <a:r>
              <a:rPr lang="fi-FI" sz="2400">
                <a:solidFill>
                  <a:srgbClr val="002060"/>
                </a:solidFill>
                <a:latin typeface="Tw Cen MT" panose="020B0602020104020603" pitchFamily="34" charset="0"/>
              </a:rPr>
              <a:t>   </a:t>
            </a:r>
            <a:r>
              <a:rPr lang="fi-FI" sz="2400" b="1">
                <a:solidFill>
                  <a:srgbClr val="002060"/>
                </a:solidFill>
                <a:latin typeface="Tw Cen MT" panose="020B0602020104020603" pitchFamily="34" charset="0"/>
              </a:rPr>
              <a:t>2020e: </a:t>
            </a:r>
            <a:r>
              <a:rPr lang="fi-FI" sz="2400">
                <a:solidFill>
                  <a:srgbClr val="FF0000"/>
                </a:solidFill>
                <a:latin typeface="Tw Cen MT" panose="020B0602020104020603" pitchFamily="34" charset="0"/>
              </a:rPr>
              <a:t>-3,0</a:t>
            </a:r>
            <a:r>
              <a:rPr lang="fi-FI" sz="2400" b="1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fi-FI" sz="2400">
                <a:solidFill>
                  <a:srgbClr val="FF0000"/>
                </a:solidFill>
                <a:latin typeface="Tw Cen MT" panose="020B0602020104020603" pitchFamily="34" charset="0"/>
              </a:rPr>
              <a:t>%</a:t>
            </a:r>
            <a:endParaRPr lang="fi-FI" sz="2400" b="1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1B853686-F038-4EDD-BDDB-859425F3991C}"/>
              </a:ext>
            </a:extLst>
          </p:cNvPr>
          <p:cNvSpPr txBox="1"/>
          <p:nvPr/>
        </p:nvSpPr>
        <p:spPr>
          <a:xfrm>
            <a:off x="1226826" y="2495572"/>
            <a:ext cx="130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Asuntojen </a:t>
            </a:r>
          </a:p>
          <a:p>
            <a:pPr algn="ctr" defTabSz="1219170"/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uudisrakentaminen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78A4684B-6F34-4502-83DB-A20389BA0C6E}"/>
              </a:ext>
            </a:extLst>
          </p:cNvPr>
          <p:cNvSpPr txBox="1"/>
          <p:nvPr/>
        </p:nvSpPr>
        <p:spPr>
          <a:xfrm>
            <a:off x="3346140" y="2478725"/>
            <a:ext cx="130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Muu </a:t>
            </a:r>
          </a:p>
          <a:p>
            <a:pPr algn="ctr" defTabSz="1219170"/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uudisrakentaminen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CABC0B6C-08D7-48D0-BFF9-5173B68E2014}"/>
              </a:ext>
            </a:extLst>
          </p:cNvPr>
          <p:cNvSpPr txBox="1"/>
          <p:nvPr/>
        </p:nvSpPr>
        <p:spPr>
          <a:xfrm>
            <a:off x="1362558" y="2890734"/>
            <a:ext cx="110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2017: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9,3 %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2018: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9,2 %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2019: </a:t>
            </a:r>
            <a:r>
              <a:rPr lang="fi-FI" sz="1200">
                <a:solidFill>
                  <a:srgbClr val="FF0000"/>
                </a:solidFill>
                <a:latin typeface="Tw Cen MT" panose="020B0602020104020603" pitchFamily="34" charset="0"/>
              </a:rPr>
              <a:t>-5,0 %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2020: </a:t>
            </a:r>
            <a:r>
              <a:rPr lang="fi-FI" sz="1200">
                <a:solidFill>
                  <a:srgbClr val="FF0000"/>
                </a:solidFill>
                <a:latin typeface="Tw Cen MT" panose="020B0602020104020603" pitchFamily="34" charset="0"/>
              </a:rPr>
              <a:t>-18,0 %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80EAF67D-3D6D-4924-8767-CAF59B39D13A}"/>
              </a:ext>
            </a:extLst>
          </p:cNvPr>
          <p:cNvSpPr txBox="1"/>
          <p:nvPr/>
        </p:nvSpPr>
        <p:spPr>
          <a:xfrm>
            <a:off x="795587" y="3662272"/>
            <a:ext cx="220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Asuntorakentaminen hidastuminen kiihtyy. Pääkaupunkiseutu vetää. </a:t>
            </a:r>
          </a:p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Matala korkotaso tukee. </a:t>
            </a:r>
          </a:p>
          <a:p>
            <a:pPr algn="ctr" defTabSz="1219170"/>
            <a:endParaRPr lang="fi-FI" sz="900" i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EF488187-F54D-44F1-8974-71792602B24F}"/>
              </a:ext>
            </a:extLst>
          </p:cNvPr>
          <p:cNvSpPr txBox="1"/>
          <p:nvPr/>
        </p:nvSpPr>
        <p:spPr>
          <a:xfrm>
            <a:off x="3062402" y="3661052"/>
            <a:ext cx="200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Julkinen rakentaminen kasvaa vielä pari vuotta. Teollisuuden rakentaminen piristyy. Liike- ja varastorakentamisen  aloitukset matalalle tasolle.</a:t>
            </a: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8B294EFE-6293-4C5A-A735-1F82EA087856}"/>
              </a:ext>
            </a:extLst>
          </p:cNvPr>
          <p:cNvSpPr/>
          <p:nvPr/>
        </p:nvSpPr>
        <p:spPr>
          <a:xfrm>
            <a:off x="4847160" y="1323347"/>
            <a:ext cx="609600" cy="6096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fi-FI" sz="1600" b="1">
                <a:solidFill>
                  <a:srgbClr val="FFFFFF"/>
                </a:solidFill>
                <a:latin typeface="Tw Cen MT" panose="020B0602020104020603" pitchFamily="34" charset="0"/>
              </a:rPr>
              <a:t>15,2</a:t>
            </a:r>
          </a:p>
          <a:p>
            <a:pPr algn="ctr" defTabSz="1219170"/>
            <a:r>
              <a:rPr lang="fi-FI" sz="1067">
                <a:solidFill>
                  <a:srgbClr val="FFFFFF"/>
                </a:solidFill>
                <a:latin typeface="Tw Cen MT" panose="020B0602020104020603" pitchFamily="34" charset="0"/>
              </a:rPr>
              <a:t>MRD. €</a:t>
            </a:r>
          </a:p>
        </p:txBody>
      </p:sp>
      <p:sp>
        <p:nvSpPr>
          <p:cNvPr id="55" name="Vuokaaviosymboli: Liitin 54">
            <a:extLst>
              <a:ext uri="{FF2B5EF4-FFF2-40B4-BE49-F238E27FC236}">
                <a16:creationId xmlns:a16="http://schemas.microsoft.com/office/drawing/2014/main" id="{E6E98677-A4F1-4CAF-834E-BCD682C6475D}"/>
              </a:ext>
            </a:extLst>
          </p:cNvPr>
          <p:cNvSpPr/>
          <p:nvPr/>
        </p:nvSpPr>
        <p:spPr>
          <a:xfrm>
            <a:off x="7897315" y="1376341"/>
            <a:ext cx="609600" cy="609600"/>
          </a:xfrm>
          <a:prstGeom prst="flowChartConnector">
            <a:avLst/>
          </a:prstGeom>
          <a:solidFill>
            <a:srgbClr val="B0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fi-FI" sz="1600" b="1">
                <a:solidFill>
                  <a:srgbClr val="FFFFFF"/>
                </a:solidFill>
                <a:latin typeface="Tw Cen MT" panose="020B0602020104020603" pitchFamily="34" charset="0"/>
              </a:rPr>
              <a:t>12,9</a:t>
            </a:r>
          </a:p>
          <a:p>
            <a:pPr algn="ctr" defTabSz="1219170"/>
            <a:r>
              <a:rPr lang="fi-FI" sz="1067">
                <a:solidFill>
                  <a:srgbClr val="FFFFFF"/>
                </a:solidFill>
                <a:latin typeface="Tw Cen MT" panose="020B0602020104020603" pitchFamily="34" charset="0"/>
              </a:rPr>
              <a:t>MRD. €</a:t>
            </a:r>
          </a:p>
        </p:txBody>
      </p:sp>
      <p:sp>
        <p:nvSpPr>
          <p:cNvPr id="56" name="Vuokaaviosymboli: Liitin 55">
            <a:extLst>
              <a:ext uri="{FF2B5EF4-FFF2-40B4-BE49-F238E27FC236}">
                <a16:creationId xmlns:a16="http://schemas.microsoft.com/office/drawing/2014/main" id="{02DBC61E-C207-4761-93A4-392B449D80E1}"/>
              </a:ext>
            </a:extLst>
          </p:cNvPr>
          <p:cNvSpPr/>
          <p:nvPr/>
        </p:nvSpPr>
        <p:spPr>
          <a:xfrm>
            <a:off x="10863719" y="1321349"/>
            <a:ext cx="609600" cy="609600"/>
          </a:xfrm>
          <a:prstGeom prst="flowChartConnector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fi-FI" sz="1600" b="1">
                <a:solidFill>
                  <a:srgbClr val="FFFFFF"/>
                </a:solidFill>
                <a:latin typeface="Tw Cen MT" panose="020B0602020104020603" pitchFamily="34" charset="0"/>
              </a:rPr>
              <a:t>6,8</a:t>
            </a:r>
          </a:p>
          <a:p>
            <a:pPr algn="ctr" defTabSz="1219170"/>
            <a:r>
              <a:rPr lang="fi-FI" sz="933">
                <a:solidFill>
                  <a:srgbClr val="FFFFFF"/>
                </a:solidFill>
                <a:latin typeface="Tw Cen MT" panose="020B0602020104020603" pitchFamily="34" charset="0"/>
              </a:rPr>
              <a:t>MRD. €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4F648912-C6B7-4DFD-9D5E-E44BB3E1B72C}"/>
              </a:ext>
            </a:extLst>
          </p:cNvPr>
          <p:cNvSpPr txBox="1"/>
          <p:nvPr/>
        </p:nvSpPr>
        <p:spPr>
          <a:xfrm>
            <a:off x="3491867" y="2909141"/>
            <a:ext cx="102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2017: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7,4 %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2018: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6,5 %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2019: </a:t>
            </a:r>
            <a:r>
              <a:rPr lang="fi-FI" sz="1200">
                <a:solidFill>
                  <a:srgbClr val="FF0000"/>
                </a:solidFill>
                <a:latin typeface="Tw Cen MT" panose="020B0602020104020603" pitchFamily="34" charset="0"/>
              </a:rPr>
              <a:t>-0,3 %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2020: </a:t>
            </a:r>
            <a:r>
              <a:rPr lang="fi-FI" sz="1200">
                <a:solidFill>
                  <a:srgbClr val="FF0000"/>
                </a:solidFill>
                <a:latin typeface="Tw Cen MT" panose="020B0602020104020603" pitchFamily="34" charset="0"/>
              </a:rPr>
              <a:t>-3,0 %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A1F070DC-BA0C-423A-9C42-99F1829AF413}"/>
              </a:ext>
            </a:extLst>
          </p:cNvPr>
          <p:cNvSpPr txBox="1"/>
          <p:nvPr/>
        </p:nvSpPr>
        <p:spPr>
          <a:xfrm>
            <a:off x="6541954" y="2773273"/>
            <a:ext cx="9669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2017: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2,5 %</a:t>
            </a:r>
            <a:endParaRPr lang="fi-FI" sz="1200" b="1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2018: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0,5 %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2019: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1,5 %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2020: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 1,5 %</a:t>
            </a:r>
          </a:p>
          <a:p>
            <a:pPr defTabSz="1219170"/>
            <a:endParaRPr lang="fi-FI" sz="12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21CF1662-7765-4D4B-A23C-B2A41854694C}"/>
              </a:ext>
            </a:extLst>
          </p:cNvPr>
          <p:cNvSpPr txBox="1"/>
          <p:nvPr/>
        </p:nvSpPr>
        <p:spPr>
          <a:xfrm>
            <a:off x="9569103" y="2772213"/>
            <a:ext cx="1069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2017: </a:t>
            </a:r>
            <a:r>
              <a:rPr lang="fi-FI" sz="1200">
                <a:solidFill>
                  <a:srgbClr val="000000"/>
                </a:solidFill>
                <a:latin typeface="Tw Cen MT" panose="020B0602020104020603" pitchFamily="34" charset="0"/>
              </a:rPr>
              <a:t>1,1 %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2018: </a:t>
            </a:r>
            <a:r>
              <a:rPr lang="fi-FI" sz="1200">
                <a:solidFill>
                  <a:srgbClr val="FF0000"/>
                </a:solidFill>
                <a:latin typeface="Tw Cen MT" panose="020B0602020104020603" pitchFamily="34" charset="0"/>
              </a:rPr>
              <a:t>-3,4 %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2019: </a:t>
            </a:r>
            <a:r>
              <a:rPr lang="fi-FI" sz="1200">
                <a:solidFill>
                  <a:srgbClr val="FF0000"/>
                </a:solidFill>
                <a:latin typeface="Tw Cen MT" panose="020B0602020104020603" pitchFamily="34" charset="0"/>
              </a:rPr>
              <a:t>-1,0 %</a:t>
            </a:r>
          </a:p>
          <a:p>
            <a:pPr defTabSz="1219170"/>
            <a:r>
              <a:rPr lang="fi-FI" sz="1200" b="1">
                <a:solidFill>
                  <a:srgbClr val="000000"/>
                </a:solidFill>
                <a:latin typeface="Tw Cen MT" panose="020B0602020104020603" pitchFamily="34" charset="0"/>
              </a:rPr>
              <a:t>2020: </a:t>
            </a:r>
            <a:r>
              <a:rPr lang="fi-FI" sz="1200">
                <a:latin typeface="Tw Cen MT" panose="020B0602020104020603" pitchFamily="34" charset="0"/>
              </a:rPr>
              <a:t>+2,0 %</a:t>
            </a:r>
          </a:p>
          <a:p>
            <a:pPr defTabSz="1219170"/>
            <a:endParaRPr lang="fi-FI" sz="12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1" name="Vuokaaviosymboli: Liitin 40">
            <a:extLst>
              <a:ext uri="{FF2B5EF4-FFF2-40B4-BE49-F238E27FC236}">
                <a16:creationId xmlns:a16="http://schemas.microsoft.com/office/drawing/2014/main" id="{E66E725D-A1FA-47EC-8F39-172F13552589}"/>
              </a:ext>
            </a:extLst>
          </p:cNvPr>
          <p:cNvSpPr/>
          <p:nvPr/>
        </p:nvSpPr>
        <p:spPr>
          <a:xfrm>
            <a:off x="2391456" y="2061715"/>
            <a:ext cx="421241" cy="404104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fi-FI" sz="1067" b="1">
                <a:solidFill>
                  <a:srgbClr val="FFFFFF"/>
                </a:solidFill>
                <a:latin typeface="Tw Cen MT" panose="020B0602020104020603" pitchFamily="34" charset="0"/>
              </a:rPr>
              <a:t>7,3</a:t>
            </a:r>
          </a:p>
          <a:p>
            <a:pPr algn="ctr" defTabSz="1219170"/>
            <a:r>
              <a:rPr lang="fi-FI" sz="400">
                <a:solidFill>
                  <a:srgbClr val="FFFFFF"/>
                </a:solidFill>
                <a:latin typeface="Tw Cen MT" panose="020B0602020104020603" pitchFamily="34" charset="0"/>
              </a:rPr>
              <a:t>MRD. €</a:t>
            </a:r>
          </a:p>
        </p:txBody>
      </p:sp>
      <p:sp>
        <p:nvSpPr>
          <p:cNvPr id="43" name="Vuokaaviosymboli: Liitin 42">
            <a:extLst>
              <a:ext uri="{FF2B5EF4-FFF2-40B4-BE49-F238E27FC236}">
                <a16:creationId xmlns:a16="http://schemas.microsoft.com/office/drawing/2014/main" id="{16E1CC71-9A13-404E-BE00-79A542FA1631}"/>
              </a:ext>
            </a:extLst>
          </p:cNvPr>
          <p:cNvSpPr/>
          <p:nvPr/>
        </p:nvSpPr>
        <p:spPr>
          <a:xfrm>
            <a:off x="4440168" y="2100186"/>
            <a:ext cx="406991" cy="378539"/>
          </a:xfrm>
          <a:prstGeom prst="flowChartConnector">
            <a:avLst/>
          </a:prstGeom>
          <a:solidFill>
            <a:srgbClr val="002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fi-FI" sz="1067" b="1">
                <a:solidFill>
                  <a:srgbClr val="FFFFFF"/>
                </a:solidFill>
                <a:latin typeface="Tw Cen MT" panose="020B0602020104020603" pitchFamily="34" charset="0"/>
              </a:rPr>
              <a:t>7,9</a:t>
            </a:r>
          </a:p>
          <a:p>
            <a:pPr algn="ctr" defTabSz="1219170"/>
            <a:r>
              <a:rPr lang="fi-FI" sz="400">
                <a:solidFill>
                  <a:srgbClr val="FFFFFF"/>
                </a:solidFill>
                <a:latin typeface="Tw Cen MT" panose="020B0602020104020603" pitchFamily="34" charset="0"/>
              </a:rPr>
              <a:t>MRD. €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4389FAE9-D9CB-402B-9CF7-2EF05DDBCE46}"/>
              </a:ext>
            </a:extLst>
          </p:cNvPr>
          <p:cNvSpPr txBox="1"/>
          <p:nvPr/>
        </p:nvSpPr>
        <p:spPr>
          <a:xfrm>
            <a:off x="8402412" y="3132439"/>
            <a:ext cx="41229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2667" b="1">
                <a:solidFill>
                  <a:srgbClr val="000000"/>
                </a:solidFill>
                <a:latin typeface="Tw Cen MT" panose="020B0602020104020603" pitchFamily="34" charset="0"/>
              </a:rPr>
              <a:t>+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F7E283A2-3E08-4135-BDA9-A8CA5AF4B417}"/>
              </a:ext>
            </a:extLst>
          </p:cNvPr>
          <p:cNvSpPr txBox="1"/>
          <p:nvPr/>
        </p:nvSpPr>
        <p:spPr>
          <a:xfrm>
            <a:off x="5346800" y="3119405"/>
            <a:ext cx="41229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2667" b="1">
                <a:solidFill>
                  <a:srgbClr val="000000"/>
                </a:solidFill>
                <a:latin typeface="Tw Cen MT" panose="020B0602020104020603" pitchFamily="34" charset="0"/>
              </a:rPr>
              <a:t>+</a:t>
            </a:r>
          </a:p>
        </p:txBody>
      </p:sp>
      <p:graphicFrame>
        <p:nvGraphicFramePr>
          <p:cNvPr id="59" name="Kaavio 58">
            <a:extLst>
              <a:ext uri="{FF2B5EF4-FFF2-40B4-BE49-F238E27FC236}">
                <a16:creationId xmlns:a16="http://schemas.microsoft.com/office/drawing/2014/main" id="{34414711-1D7F-4B9E-A20C-DFE3285EE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491836"/>
              </p:ext>
            </p:extLst>
          </p:nvPr>
        </p:nvGraphicFramePr>
        <p:xfrm>
          <a:off x="6025905" y="3777338"/>
          <a:ext cx="2056201" cy="194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0" name="Kaavio 59">
            <a:extLst>
              <a:ext uri="{FF2B5EF4-FFF2-40B4-BE49-F238E27FC236}">
                <a16:creationId xmlns:a16="http://schemas.microsoft.com/office/drawing/2014/main" id="{0069DBDE-9AE0-4CC4-813B-91E30EDDF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259352"/>
              </p:ext>
            </p:extLst>
          </p:nvPr>
        </p:nvGraphicFramePr>
        <p:xfrm>
          <a:off x="8989065" y="3768271"/>
          <a:ext cx="2207143" cy="210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61" name="Kaavio 60">
            <a:extLst>
              <a:ext uri="{FF2B5EF4-FFF2-40B4-BE49-F238E27FC236}">
                <a16:creationId xmlns:a16="http://schemas.microsoft.com/office/drawing/2014/main" id="{836AD718-49B1-4C11-9DC5-EA613EAF4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161401"/>
              </p:ext>
            </p:extLst>
          </p:nvPr>
        </p:nvGraphicFramePr>
        <p:xfrm>
          <a:off x="926007" y="4099032"/>
          <a:ext cx="2136395" cy="168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63" name="Kaavio 62">
            <a:extLst>
              <a:ext uri="{FF2B5EF4-FFF2-40B4-BE49-F238E27FC236}">
                <a16:creationId xmlns:a16="http://schemas.microsoft.com/office/drawing/2014/main" id="{19C4E19D-6ACE-4E9F-92EA-4A667D445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162878"/>
              </p:ext>
            </p:extLst>
          </p:nvPr>
        </p:nvGraphicFramePr>
        <p:xfrm>
          <a:off x="3179408" y="4144683"/>
          <a:ext cx="1921628" cy="155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40" name="Tekstiruutu 39">
            <a:extLst>
              <a:ext uri="{FF2B5EF4-FFF2-40B4-BE49-F238E27FC236}">
                <a16:creationId xmlns:a16="http://schemas.microsoft.com/office/drawing/2014/main" id="{FCBC63C0-00E2-4099-9BCF-E466481B078E}"/>
              </a:ext>
            </a:extLst>
          </p:cNvPr>
          <p:cNvSpPr txBox="1"/>
          <p:nvPr/>
        </p:nvSpPr>
        <p:spPr>
          <a:xfrm>
            <a:off x="10334556" y="5968624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100" b="1">
                <a:solidFill>
                  <a:srgbClr val="002060"/>
                </a:solidFill>
                <a:latin typeface="Tw Cen MT" panose="020B0602020104020603" pitchFamily="34" charset="0"/>
              </a:rPr>
              <a:t>*määrän muutos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D5C6F7A2-F054-46B5-A829-32C3EA8A5861}"/>
              </a:ext>
            </a:extLst>
          </p:cNvPr>
          <p:cNvSpPr txBox="1"/>
          <p:nvPr/>
        </p:nvSpPr>
        <p:spPr>
          <a:xfrm>
            <a:off x="9169479" y="3563035"/>
            <a:ext cx="190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Näkymät paranevat hallitusohjelmaan kirjattujen perusväyläpidon panostusten ja pitkäjänteisen suunnittelun myötä. 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ECEFD278-CC6E-4353-AD82-744206262229}"/>
              </a:ext>
            </a:extLst>
          </p:cNvPr>
          <p:cNvSpPr txBox="1"/>
          <p:nvPr/>
        </p:nvSpPr>
        <p:spPr>
          <a:xfrm>
            <a:off x="6126109" y="3564696"/>
            <a:ext cx="190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Korjausrakentaminen </a:t>
            </a:r>
          </a:p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ottaa isompaa roolia</a:t>
            </a:r>
          </a:p>
          <a:p>
            <a:pPr algn="ctr" defTabSz="1219170"/>
            <a:r>
              <a:rPr lang="fi-FI" sz="900" i="1">
                <a:solidFill>
                  <a:srgbClr val="000000"/>
                </a:solidFill>
                <a:latin typeface="Tw Cen MT" panose="020B0602020104020603" pitchFamily="34" charset="0"/>
              </a:rPr>
              <a:t> uudisrakentamisen hidastuessa. Matala korkotaso tukee. </a:t>
            </a:r>
          </a:p>
        </p:txBody>
      </p:sp>
      <p:sp>
        <p:nvSpPr>
          <p:cNvPr id="62" name="Vuokaaviosymboli: Liitin 61">
            <a:extLst>
              <a:ext uri="{FF2B5EF4-FFF2-40B4-BE49-F238E27FC236}">
                <a16:creationId xmlns:a16="http://schemas.microsoft.com/office/drawing/2014/main" id="{4EA0ED28-B894-41CE-BEF5-D915430AEC44}"/>
              </a:ext>
            </a:extLst>
          </p:cNvPr>
          <p:cNvSpPr>
            <a:spLocks noChangeAspect="1"/>
          </p:cNvSpPr>
          <p:nvPr/>
        </p:nvSpPr>
        <p:spPr>
          <a:xfrm>
            <a:off x="10700519" y="217980"/>
            <a:ext cx="936000" cy="936000"/>
          </a:xfrm>
          <a:prstGeom prst="flowChartConnector">
            <a:avLst/>
          </a:prstGeom>
          <a:solidFill>
            <a:srgbClr val="002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fi-FI" sz="1600" b="1">
              <a:solidFill>
                <a:srgbClr val="FFFFFF"/>
              </a:solidFill>
              <a:latin typeface="Tw Cen MT" panose="020B0602020104020603" pitchFamily="34" charset="0"/>
            </a:endParaRPr>
          </a:p>
          <a:p>
            <a:pPr algn="ctr" defTabSz="1219170"/>
            <a:r>
              <a:rPr lang="fi-FI" sz="1600" b="1">
                <a:solidFill>
                  <a:srgbClr val="FFFFFF"/>
                </a:solidFill>
                <a:latin typeface="Tw Cen MT" panose="020B0602020104020603" pitchFamily="34" charset="0"/>
              </a:rPr>
              <a:t>35,0</a:t>
            </a:r>
          </a:p>
          <a:p>
            <a:pPr algn="ctr" defTabSz="1219170"/>
            <a:r>
              <a:rPr lang="fi-FI" sz="933">
                <a:solidFill>
                  <a:srgbClr val="FFFFFF"/>
                </a:solidFill>
                <a:latin typeface="Tw Cen MT" panose="020B0602020104020603" pitchFamily="34" charset="0"/>
              </a:rPr>
              <a:t>MRD. €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490161C-9B59-40CF-A34E-72DDFAAB87BD}"/>
              </a:ext>
            </a:extLst>
          </p:cNvPr>
          <p:cNvSpPr txBox="1"/>
          <p:nvPr/>
        </p:nvSpPr>
        <p:spPr>
          <a:xfrm>
            <a:off x="10740651" y="31664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900">
                <a:solidFill>
                  <a:schemeClr val="bg1"/>
                </a:solidFill>
                <a:latin typeface="Tw Cen MT" panose="020B0602020104020603" pitchFamily="34" charset="0"/>
              </a:rPr>
              <a:t>Rakentaminen </a:t>
            </a:r>
          </a:p>
          <a:p>
            <a:pPr algn="ctr"/>
            <a:r>
              <a:rPr lang="fi-FI" sz="900">
                <a:solidFill>
                  <a:schemeClr val="bg1"/>
                </a:solidFill>
                <a:latin typeface="Tw Cen MT" panose="020B0602020104020603" pitchFamily="34" charset="0"/>
              </a:rPr>
              <a:t>2018 yhteensä</a:t>
            </a:r>
          </a:p>
        </p:txBody>
      </p:sp>
      <p:sp>
        <p:nvSpPr>
          <p:cNvPr id="47" name="Alatunnisteen paikkamerkki 4">
            <a:extLst>
              <a:ext uri="{FF2B5EF4-FFF2-40B4-BE49-F238E27FC236}">
                <a16:creationId xmlns:a16="http://schemas.microsoft.com/office/drawing/2014/main" id="{E8166707-1D04-45D0-9973-7DE046ACF03B}"/>
              </a:ext>
            </a:extLst>
          </p:cNvPr>
          <p:cNvSpPr txBox="1">
            <a:spLocks/>
          </p:cNvSpPr>
          <p:nvPr/>
        </p:nvSpPr>
        <p:spPr>
          <a:xfrm>
            <a:off x="502481" y="6290092"/>
            <a:ext cx="88800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fi-FI" sz="1200" b="1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53" name="Päivämäärän paikkamerkki 3">
            <a:extLst>
              <a:ext uri="{FF2B5EF4-FFF2-40B4-BE49-F238E27FC236}">
                <a16:creationId xmlns:a16="http://schemas.microsoft.com/office/drawing/2014/main" id="{6F2501A9-CA8D-49E5-97A1-E8C13CFEF2FD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 dirty="0">
              <a:latin typeface="Tw Cen MT" panose="020B0602020104020603" pitchFamily="34" charset="0"/>
            </a:endParaRPr>
          </a:p>
        </p:txBody>
      </p:sp>
      <p:sp>
        <p:nvSpPr>
          <p:cNvPr id="54" name="Dian numeron paikkamerkki 5">
            <a:extLst>
              <a:ext uri="{FF2B5EF4-FFF2-40B4-BE49-F238E27FC236}">
                <a16:creationId xmlns:a16="http://schemas.microsoft.com/office/drawing/2014/main" id="{60D7B59D-8F52-48D2-8FBF-B2B89C39C012}"/>
              </a:ext>
            </a:extLst>
          </p:cNvPr>
          <p:cNvSpPr txBox="1">
            <a:spLocks/>
          </p:cNvSpPr>
          <p:nvPr/>
        </p:nvSpPr>
        <p:spPr>
          <a:xfrm>
            <a:off x="7599402" y="6423022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rgbClr val="002663"/>
                </a:solidFill>
                <a:latin typeface="Tw Cen MT" panose="020B0602020104020603" pitchFamily="34" charset="0"/>
              </a:rPr>
              <a:pPr/>
              <a:t>19</a:t>
            </a:fld>
            <a:endParaRPr lang="fi-FI">
              <a:solidFill>
                <a:srgbClr val="002663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D9BFE17-529B-472B-A2E1-BF37BD5D3DA4}"/>
              </a:ext>
            </a:extLst>
          </p:cNvPr>
          <p:cNvCxnSpPr>
            <a:cxnSpLocks/>
          </p:cNvCxnSpPr>
          <p:nvPr/>
        </p:nvCxnSpPr>
        <p:spPr>
          <a:xfrm>
            <a:off x="334435" y="3778250"/>
            <a:ext cx="6403873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58B742F6-0EB4-4987-A542-AAD4E710DB0A}"/>
              </a:ext>
            </a:extLst>
          </p:cNvPr>
          <p:cNvCxnSpPr>
            <a:cxnSpLocks/>
          </p:cNvCxnSpPr>
          <p:nvPr/>
        </p:nvCxnSpPr>
        <p:spPr>
          <a:xfrm flipV="1">
            <a:off x="6815075" y="538533"/>
            <a:ext cx="0" cy="5754272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0BCF7FD7-23C9-4F18-A629-52C70797B2ED}"/>
              </a:ext>
            </a:extLst>
          </p:cNvPr>
          <p:cNvCxnSpPr>
            <a:cxnSpLocks/>
          </p:cNvCxnSpPr>
          <p:nvPr/>
        </p:nvCxnSpPr>
        <p:spPr>
          <a:xfrm>
            <a:off x="6881115" y="3778250"/>
            <a:ext cx="4973700" cy="4445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Kuva 30" descr="Mies">
            <a:extLst>
              <a:ext uri="{FF2B5EF4-FFF2-40B4-BE49-F238E27FC236}">
                <a16:creationId xmlns:a16="http://schemas.microsoft.com/office/drawing/2014/main" id="{AE4D19E6-83EF-4FA3-A5B9-E7061B94C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385" y="1436403"/>
            <a:ext cx="1548684" cy="1548684"/>
          </a:xfrm>
          <a:prstGeom prst="rect">
            <a:avLst/>
          </a:prstGeom>
        </p:spPr>
      </p:pic>
      <p:pic>
        <p:nvPicPr>
          <p:cNvPr id="32" name="Kuva 31" descr="Rakennustyöntekijä">
            <a:extLst>
              <a:ext uri="{FF2B5EF4-FFF2-40B4-BE49-F238E27FC236}">
                <a16:creationId xmlns:a16="http://schemas.microsoft.com/office/drawing/2014/main" id="{02DB798C-A948-42EA-B936-9921F86985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" b="70862"/>
          <a:stretch/>
        </p:blipFill>
        <p:spPr>
          <a:xfrm>
            <a:off x="1474553" y="1215428"/>
            <a:ext cx="716347" cy="208726"/>
          </a:xfrm>
          <a:prstGeom prst="rect">
            <a:avLst/>
          </a:prstGeom>
        </p:spPr>
      </p:pic>
      <p:pic>
        <p:nvPicPr>
          <p:cNvPr id="33" name="Kuva 32" descr="Mies">
            <a:extLst>
              <a:ext uri="{FF2B5EF4-FFF2-40B4-BE49-F238E27FC236}">
                <a16:creationId xmlns:a16="http://schemas.microsoft.com/office/drawing/2014/main" id="{8C8A65EF-DC47-41ED-8A37-26C19E63E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9087" y="1424154"/>
            <a:ext cx="1548684" cy="1548684"/>
          </a:xfrm>
          <a:prstGeom prst="rect">
            <a:avLst/>
          </a:prstGeom>
        </p:spPr>
      </p:pic>
      <p:pic>
        <p:nvPicPr>
          <p:cNvPr id="34" name="Kuva 33" descr="Mies">
            <a:extLst>
              <a:ext uri="{FF2B5EF4-FFF2-40B4-BE49-F238E27FC236}">
                <a16:creationId xmlns:a16="http://schemas.microsoft.com/office/drawing/2014/main" id="{967C89B3-C4FB-43D7-9287-7B9E3F031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4780" y="1438635"/>
            <a:ext cx="1548684" cy="1548684"/>
          </a:xfrm>
          <a:prstGeom prst="rect">
            <a:avLst/>
          </a:prstGeom>
        </p:spPr>
      </p:pic>
      <p:pic>
        <p:nvPicPr>
          <p:cNvPr id="35" name="Kuva 34" descr="Mies">
            <a:extLst>
              <a:ext uri="{FF2B5EF4-FFF2-40B4-BE49-F238E27FC236}">
                <a16:creationId xmlns:a16="http://schemas.microsoft.com/office/drawing/2014/main" id="{75921C35-95DF-4C05-8FD5-9E7F8385A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1801" y="1436403"/>
            <a:ext cx="1548684" cy="1548684"/>
          </a:xfrm>
          <a:prstGeom prst="rect">
            <a:avLst/>
          </a:prstGeom>
        </p:spPr>
      </p:pic>
      <p:pic>
        <p:nvPicPr>
          <p:cNvPr id="36" name="Kuva 35" descr="Mies">
            <a:extLst>
              <a:ext uri="{FF2B5EF4-FFF2-40B4-BE49-F238E27FC236}">
                <a16:creationId xmlns:a16="http://schemas.microsoft.com/office/drawing/2014/main" id="{80625D7F-E80A-4944-B274-3D513C91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3736" y="1436403"/>
            <a:ext cx="1548684" cy="1548684"/>
          </a:xfrm>
          <a:prstGeom prst="rect">
            <a:avLst/>
          </a:prstGeom>
        </p:spPr>
      </p:pic>
      <p:sp>
        <p:nvSpPr>
          <p:cNvPr id="37" name="Tekstiruutu 36">
            <a:extLst>
              <a:ext uri="{FF2B5EF4-FFF2-40B4-BE49-F238E27FC236}">
                <a16:creationId xmlns:a16="http://schemas.microsoft.com/office/drawing/2014/main" id="{358CEF08-D169-4565-99F8-3F3C4A775DF8}"/>
              </a:ext>
            </a:extLst>
          </p:cNvPr>
          <p:cNvSpPr txBox="1"/>
          <p:nvPr/>
        </p:nvSpPr>
        <p:spPr>
          <a:xfrm>
            <a:off x="1589004" y="2924425"/>
            <a:ext cx="4639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</a:rPr>
              <a:t>Suomessa on 2,5 miljoonaa työllistä, joista joka viides työllistyy rakentamisesta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</a:rPr>
              <a:t>tai olemassa olevan kiinteistön hoidosta.  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D72E8109-1C7E-44B9-BC2E-C230ECFC088D}"/>
              </a:ext>
            </a:extLst>
          </p:cNvPr>
          <p:cNvSpPr txBox="1"/>
          <p:nvPr/>
        </p:nvSpPr>
        <p:spPr>
          <a:xfrm>
            <a:off x="1609475" y="1864597"/>
            <a:ext cx="47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</a:rPr>
              <a:t>1/5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BD42837D-F443-43EF-B436-C3C9E3B19803}"/>
              </a:ext>
            </a:extLst>
          </p:cNvPr>
          <p:cNvSpPr/>
          <p:nvPr/>
        </p:nvSpPr>
        <p:spPr>
          <a:xfrm>
            <a:off x="755000" y="471964"/>
            <a:ext cx="5473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b="1">
                <a:solidFill>
                  <a:srgbClr val="002060"/>
                </a:solidFill>
                <a:latin typeface="Tw Cen MT" panose="020B0602020104020603" pitchFamily="34" charset="0"/>
              </a:rPr>
              <a:t>Joka viides suomalainen työllistyy uuden </a:t>
            </a:r>
          </a:p>
          <a:p>
            <a:pPr algn="ctr"/>
            <a:r>
              <a:rPr lang="fi-FI" sz="1600" b="1">
                <a:solidFill>
                  <a:srgbClr val="002060"/>
                </a:solidFill>
                <a:latin typeface="Tw Cen MT" panose="020B0602020104020603" pitchFamily="34" charset="0"/>
              </a:rPr>
              <a:t>rakentamisesta tai olemassa olevan kiinteistön hoidosta</a:t>
            </a:r>
          </a:p>
        </p:txBody>
      </p:sp>
      <p:pic>
        <p:nvPicPr>
          <p:cNvPr id="41" name="Kuva 40" descr="Kurki">
            <a:extLst>
              <a:ext uri="{FF2B5EF4-FFF2-40B4-BE49-F238E27FC236}">
                <a16:creationId xmlns:a16="http://schemas.microsoft.com/office/drawing/2014/main" id="{4A488DA2-7FAD-4775-A131-A1137683B1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7497" y="1638671"/>
            <a:ext cx="1067406" cy="1067406"/>
          </a:xfrm>
          <a:prstGeom prst="rect">
            <a:avLst/>
          </a:prstGeom>
        </p:spPr>
      </p:pic>
      <p:pic>
        <p:nvPicPr>
          <p:cNvPr id="42" name="Kuva 41" descr="Varas">
            <a:extLst>
              <a:ext uri="{FF2B5EF4-FFF2-40B4-BE49-F238E27FC236}">
                <a16:creationId xmlns:a16="http://schemas.microsoft.com/office/drawing/2014/main" id="{602BFE7A-978D-437D-AA1D-106887F024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85651" y="1687173"/>
            <a:ext cx="941946" cy="941946"/>
          </a:xfrm>
          <a:prstGeom prst="rect">
            <a:avLst/>
          </a:prstGeom>
        </p:spPr>
      </p:pic>
      <p:sp>
        <p:nvSpPr>
          <p:cNvPr id="43" name="Tekstiruutu 42">
            <a:extLst>
              <a:ext uri="{FF2B5EF4-FFF2-40B4-BE49-F238E27FC236}">
                <a16:creationId xmlns:a16="http://schemas.microsoft.com/office/drawing/2014/main" id="{254A418A-E44F-4587-8C94-87F53B4D1F05}"/>
              </a:ext>
            </a:extLst>
          </p:cNvPr>
          <p:cNvSpPr txBox="1"/>
          <p:nvPr/>
        </p:nvSpPr>
        <p:spPr>
          <a:xfrm>
            <a:off x="10196356" y="2592894"/>
            <a:ext cx="120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Tw Cen MT" panose="020B0602020104020603" pitchFamily="34" charset="0"/>
              </a:rPr>
              <a:t>1 € </a:t>
            </a: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Tw Cen MT" panose="020B0602020104020603" pitchFamily="34" charset="0"/>
                <a:sym typeface="Wingdings" panose="05000000000000000000" pitchFamily="2" charset="2"/>
              </a:rPr>
              <a:t> </a:t>
            </a: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Tw Cen MT" panose="020B0602020104020603" pitchFamily="34" charset="0"/>
              </a:rPr>
              <a:t>2€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452FE26E-E8A2-4DDC-8B86-98CA133314D3}"/>
              </a:ext>
            </a:extLst>
          </p:cNvPr>
          <p:cNvSpPr txBox="1"/>
          <p:nvPr/>
        </p:nvSpPr>
        <p:spPr>
          <a:xfrm>
            <a:off x="7527972" y="2539674"/>
            <a:ext cx="261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Tw Cen MT" panose="020B0602020104020603" pitchFamily="34" charset="0"/>
              </a:rPr>
              <a:t>3,4 –</a:t>
            </a: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Tw Cen MT" panose="020B0602020104020603" pitchFamily="34" charset="0"/>
                <a:sym typeface="Wingdings" panose="05000000000000000000" pitchFamily="2" charset="2"/>
              </a:rPr>
              <a:t> 5,7 mrd.</a:t>
            </a: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Tw Cen MT" panose="020B0602020104020603" pitchFamily="34" charset="0"/>
              </a:rPr>
              <a:t>€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EDDDBFDF-148A-4400-A8EB-4013D73FF1E6}"/>
              </a:ext>
            </a:extLst>
          </p:cNvPr>
          <p:cNvCxnSpPr>
            <a:cxnSpLocks/>
          </p:cNvCxnSpPr>
          <p:nvPr/>
        </p:nvCxnSpPr>
        <p:spPr>
          <a:xfrm>
            <a:off x="9610473" y="2098333"/>
            <a:ext cx="0" cy="1203917"/>
          </a:xfrm>
          <a:prstGeom prst="line">
            <a:avLst/>
          </a:prstGeom>
          <a:ln w="155575">
            <a:solidFill>
              <a:srgbClr val="F29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Nuoli: Taipunut 52">
            <a:extLst>
              <a:ext uri="{FF2B5EF4-FFF2-40B4-BE49-F238E27FC236}">
                <a16:creationId xmlns:a16="http://schemas.microsoft.com/office/drawing/2014/main" id="{859DECCF-2C85-4DAB-99AD-6AF447E77D5C}"/>
              </a:ext>
            </a:extLst>
          </p:cNvPr>
          <p:cNvSpPr/>
          <p:nvPr/>
        </p:nvSpPr>
        <p:spPr>
          <a:xfrm flipH="1">
            <a:off x="9025139" y="1500592"/>
            <a:ext cx="643892" cy="541585"/>
          </a:xfrm>
          <a:prstGeom prst="bentArrow">
            <a:avLst>
              <a:gd name="adj1" fmla="val 25000"/>
              <a:gd name="adj2" fmla="val 25185"/>
              <a:gd name="adj3" fmla="val 25000"/>
              <a:gd name="adj4" fmla="val 43750"/>
            </a:avLst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61367EAB-B912-4AB7-B7DE-0CB5B30757E2}"/>
              </a:ext>
            </a:extLst>
          </p:cNvPr>
          <p:cNvSpPr txBox="1"/>
          <p:nvPr/>
        </p:nvSpPr>
        <p:spPr>
          <a:xfrm>
            <a:off x="10132913" y="1404588"/>
            <a:ext cx="1209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w Cen MT" panose="020B0602020104020603" pitchFamily="34" charset="0"/>
              </a:rPr>
              <a:t>Kasvua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36D95AF4-E4A3-4744-A2BA-6B2648D3D8B3}"/>
              </a:ext>
            </a:extLst>
          </p:cNvPr>
          <p:cNvSpPr/>
          <p:nvPr/>
        </p:nvSpPr>
        <p:spPr>
          <a:xfrm>
            <a:off x="7102471" y="775037"/>
            <a:ext cx="48148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100">
                <a:solidFill>
                  <a:srgbClr val="002060"/>
                </a:solidFill>
                <a:latin typeface="Tw Cen MT" panose="020B0602020104020603" pitchFamily="34" charset="0"/>
              </a:rPr>
              <a:t>Suomen kansallisvarallisuudesta 83 prosenttia on rakennetussa ympäristössä</a:t>
            </a: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605F42B8-D23E-4920-9D2E-11B16DFBBDCC}"/>
              </a:ext>
            </a:extLst>
          </p:cNvPr>
          <p:cNvSpPr txBox="1"/>
          <p:nvPr/>
        </p:nvSpPr>
        <p:spPr>
          <a:xfrm>
            <a:off x="7187329" y="2840562"/>
            <a:ext cx="2265651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</a:rPr>
              <a:t>Rakennetun ympäristön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</a:rPr>
              <a:t>kunnossapidon laiminlyönti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</a:rPr>
              <a:t>maksaa vuosittain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</a:rPr>
              <a:t>3,4-5,7 miljardia euroa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5FFB564A-CAAC-4344-A077-862A2D42D50C}"/>
              </a:ext>
            </a:extLst>
          </p:cNvPr>
          <p:cNvSpPr txBox="1"/>
          <p:nvPr/>
        </p:nvSpPr>
        <p:spPr>
          <a:xfrm>
            <a:off x="9909540" y="2868414"/>
            <a:ext cx="1783435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  <a:defRPr/>
            </a:pPr>
            <a:r>
              <a:rPr lang="fi-FI" sz="900">
                <a:solidFill>
                  <a:srgbClr val="000000"/>
                </a:solidFill>
                <a:latin typeface="Tw Cen MT" panose="020B0602020104020603" pitchFamily="34" charset="0"/>
              </a:rPr>
              <a:t>Jokainen rakennettuun </a:t>
            </a:r>
          </a:p>
          <a:p>
            <a:pPr algn="ctr">
              <a:lnSpc>
                <a:spcPts val="800"/>
              </a:lnSpc>
              <a:defRPr/>
            </a:pPr>
            <a:r>
              <a:rPr lang="fi-FI" sz="900">
                <a:solidFill>
                  <a:srgbClr val="000000"/>
                </a:solidFill>
                <a:latin typeface="Tw Cen MT" panose="020B0602020104020603" pitchFamily="34" charset="0"/>
              </a:rPr>
              <a:t>ympäristöön investoitu </a:t>
            </a:r>
          </a:p>
          <a:p>
            <a:pPr algn="ctr">
              <a:lnSpc>
                <a:spcPts val="800"/>
              </a:lnSpc>
              <a:defRPr/>
            </a:pPr>
            <a:r>
              <a:rPr lang="fi-FI" sz="900">
                <a:solidFill>
                  <a:srgbClr val="000000"/>
                </a:solidFill>
                <a:latin typeface="Tw Cen MT" panose="020B0602020104020603" pitchFamily="34" charset="0"/>
              </a:rPr>
              <a:t>euro tuottaa itsensä </a:t>
            </a:r>
          </a:p>
          <a:p>
            <a:pPr algn="ctr">
              <a:lnSpc>
                <a:spcPts val="800"/>
              </a:lnSpc>
              <a:defRPr/>
            </a:pPr>
            <a:r>
              <a:rPr lang="fi-FI" sz="900">
                <a:solidFill>
                  <a:srgbClr val="000000"/>
                </a:solidFill>
                <a:latin typeface="Tw Cen MT" panose="020B0602020104020603" pitchFamily="34" charset="0"/>
              </a:rPr>
              <a:t>kaksinkertaisesti takaisin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A636780A-E042-46C3-897A-6B3CC7F4A427}"/>
              </a:ext>
            </a:extLst>
          </p:cNvPr>
          <p:cNvSpPr txBox="1"/>
          <p:nvPr/>
        </p:nvSpPr>
        <p:spPr>
          <a:xfrm>
            <a:off x="7533101" y="1404588"/>
            <a:ext cx="1466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w Cen MT" panose="020B0602020104020603" pitchFamily="34" charset="0"/>
              </a:rPr>
              <a:t>Korjausvelkaa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70B1CCD6-3101-4B22-A4C6-CBE1E71BBEC1}"/>
              </a:ext>
            </a:extLst>
          </p:cNvPr>
          <p:cNvSpPr/>
          <p:nvPr/>
        </p:nvSpPr>
        <p:spPr>
          <a:xfrm>
            <a:off x="1282070" y="4567601"/>
            <a:ext cx="6340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600" b="1">
                <a:solidFill>
                  <a:srgbClr val="F29400"/>
                </a:solidFill>
                <a:latin typeface="Tw Cen MT" panose="020B0602020104020603" pitchFamily="34" charset="0"/>
              </a:rPr>
              <a:t>150 000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87593C7A-7ECA-459F-B5EE-D30DF901C0D6}"/>
              </a:ext>
            </a:extLst>
          </p:cNvPr>
          <p:cNvSpPr/>
          <p:nvPr/>
        </p:nvSpPr>
        <p:spPr>
          <a:xfrm>
            <a:off x="1145592" y="4023482"/>
            <a:ext cx="4555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b="1">
                <a:solidFill>
                  <a:srgbClr val="002060"/>
                </a:solidFill>
                <a:latin typeface="Tw Cen MT" panose="020B0602020104020603" pitchFamily="34" charset="0"/>
              </a:rPr>
              <a:t>Talouskasvu hidastuu – tarve uusille asunnoille </a:t>
            </a:r>
          </a:p>
          <a:p>
            <a:pPr algn="ctr"/>
            <a:r>
              <a:rPr lang="fi-FI" sz="1600" b="1">
                <a:solidFill>
                  <a:srgbClr val="002060"/>
                </a:solidFill>
                <a:latin typeface="Tw Cen MT" panose="020B0602020104020603" pitchFamily="34" charset="0"/>
              </a:rPr>
              <a:t>ja kasvualueet yhdistävälle infralle ei häviä</a:t>
            </a:r>
          </a:p>
        </p:txBody>
      </p:sp>
      <p:sp>
        <p:nvSpPr>
          <p:cNvPr id="77" name="Tekstiruutu 76">
            <a:extLst>
              <a:ext uri="{FF2B5EF4-FFF2-40B4-BE49-F238E27FC236}">
                <a16:creationId xmlns:a16="http://schemas.microsoft.com/office/drawing/2014/main" id="{1DBCCBB6-CE12-46C8-AD38-772362DDD6ED}"/>
              </a:ext>
            </a:extLst>
          </p:cNvPr>
          <p:cNvSpPr txBox="1"/>
          <p:nvPr/>
        </p:nvSpPr>
        <p:spPr>
          <a:xfrm>
            <a:off x="1453699" y="5742055"/>
            <a:ext cx="879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accent2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uutta asuntoa tämän hallituskauden aikana </a:t>
            </a:r>
          </a:p>
        </p:txBody>
      </p:sp>
      <p:sp>
        <p:nvSpPr>
          <p:cNvPr id="78" name="Suorakulmio 77">
            <a:extLst>
              <a:ext uri="{FF2B5EF4-FFF2-40B4-BE49-F238E27FC236}">
                <a16:creationId xmlns:a16="http://schemas.microsoft.com/office/drawing/2014/main" id="{D389FAA1-E040-48EE-BC61-DEE74F8BA615}"/>
              </a:ext>
            </a:extLst>
          </p:cNvPr>
          <p:cNvSpPr/>
          <p:nvPr/>
        </p:nvSpPr>
        <p:spPr>
          <a:xfrm>
            <a:off x="7002076" y="4023789"/>
            <a:ext cx="4832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b="1">
                <a:solidFill>
                  <a:srgbClr val="002060"/>
                </a:solidFill>
                <a:latin typeface="Tw Cen MT" panose="020B0602020104020603" pitchFamily="34" charset="0"/>
              </a:rPr>
              <a:t>Kaupungistumisen toinen aalto vaatii investointeja – Suomi ei ole vielä valmis</a:t>
            </a:r>
          </a:p>
        </p:txBody>
      </p:sp>
      <p:graphicFrame>
        <p:nvGraphicFramePr>
          <p:cNvPr id="39" name="Sisällön paikkamerkki 7">
            <a:extLst>
              <a:ext uri="{FF2B5EF4-FFF2-40B4-BE49-F238E27FC236}">
                <a16:creationId xmlns:a16="http://schemas.microsoft.com/office/drawing/2014/main" id="{584FEB26-691F-4F72-BD29-CED9B257D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920210"/>
              </p:ext>
            </p:extLst>
          </p:nvPr>
        </p:nvGraphicFramePr>
        <p:xfrm>
          <a:off x="7154666" y="4500533"/>
          <a:ext cx="4505637" cy="171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6" name="Suorakulmio 45">
            <a:extLst>
              <a:ext uri="{FF2B5EF4-FFF2-40B4-BE49-F238E27FC236}">
                <a16:creationId xmlns:a16="http://schemas.microsoft.com/office/drawing/2014/main" id="{F1FB92BE-5A7C-4DE7-AF03-89B05DE79F03}"/>
              </a:ext>
            </a:extLst>
          </p:cNvPr>
          <p:cNvSpPr/>
          <p:nvPr/>
        </p:nvSpPr>
        <p:spPr>
          <a:xfrm>
            <a:off x="6825554" y="476575"/>
            <a:ext cx="5297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b="1">
                <a:solidFill>
                  <a:schemeClr val="accent2"/>
                </a:solidFill>
                <a:latin typeface="Tw Cen MT" panose="020B0602020104020603" pitchFamily="34" charset="0"/>
              </a:rPr>
              <a:t>Kaikkien kallein vaihtoehto on olla tekemättä mitään</a:t>
            </a:r>
          </a:p>
        </p:txBody>
      </p:sp>
      <p:sp>
        <p:nvSpPr>
          <p:cNvPr id="81" name="Nuoli: Taipunut 80">
            <a:extLst>
              <a:ext uri="{FF2B5EF4-FFF2-40B4-BE49-F238E27FC236}">
                <a16:creationId xmlns:a16="http://schemas.microsoft.com/office/drawing/2014/main" id="{A1C48D78-0374-471D-87C8-3472A1915534}"/>
              </a:ext>
            </a:extLst>
          </p:cNvPr>
          <p:cNvSpPr>
            <a:spLocks noChangeAspect="1"/>
          </p:cNvSpPr>
          <p:nvPr/>
        </p:nvSpPr>
        <p:spPr>
          <a:xfrm>
            <a:off x="9538758" y="1507995"/>
            <a:ext cx="643892" cy="541585"/>
          </a:xfrm>
          <a:prstGeom prst="bentArrow">
            <a:avLst>
              <a:gd name="adj1" fmla="val 25000"/>
              <a:gd name="adj2" fmla="val 25185"/>
              <a:gd name="adj3" fmla="val 25000"/>
              <a:gd name="adj4" fmla="val 43750"/>
            </a:avLst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0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84A830-3DA3-4044-A07E-8D967902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505D86C7-C6A2-4EC8-A024-2508B950CB07}"/>
              </a:ext>
            </a:extLst>
          </p:cNvPr>
          <p:cNvSpPr txBox="1">
            <a:spLocks/>
          </p:cNvSpPr>
          <p:nvPr/>
        </p:nvSpPr>
        <p:spPr>
          <a:xfrm>
            <a:off x="7588090" y="6362699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tx1"/>
                </a:solidFill>
                <a:latin typeface="Tw Cen MT" panose="020B0602020104020603" pitchFamily="34" charset="0"/>
              </a:rPr>
              <a:pPr/>
              <a:t>3</a:t>
            </a:fld>
            <a:endParaRPr lang="fi-FI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61795128-E6A9-4BBD-A012-7159B91C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31" y="151847"/>
            <a:ext cx="10042076" cy="1197367"/>
          </a:xfrm>
        </p:spPr>
        <p:txBody>
          <a:bodyPr>
            <a:normAutofit fontScale="90000"/>
          </a:bodyPr>
          <a:lstStyle/>
          <a:p>
            <a:r>
              <a:rPr lang="fi-FI" sz="16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Rakentaminen Pohjoismaissa </a:t>
            </a:r>
            <a:br>
              <a:rPr lang="fi-FI" sz="1400">
                <a:solidFill>
                  <a:srgbClr val="FFFFFF">
                    <a:lumMod val="65000"/>
                  </a:srgbClr>
                </a:solidFill>
              </a:rPr>
            </a:br>
            <a:r>
              <a:rPr lang="fi-FI" sz="3600">
                <a:latin typeface="Tw Cen MT" panose="020B0602020104020603" pitchFamily="34" charset="0"/>
              </a:rPr>
              <a:t>Rakennusinvestointien kasvu </a:t>
            </a:r>
            <a:br>
              <a:rPr lang="fi-FI" sz="3600"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Pohjoismaissa pysähtyy</a:t>
            </a:r>
            <a:endParaRPr lang="fi-FI">
              <a:latin typeface="Tw Cen MT" panose="020B0602020104020603" pitchFamily="34" charset="0"/>
            </a:endParaRPr>
          </a:p>
        </p:txBody>
      </p:sp>
      <p:pic>
        <p:nvPicPr>
          <p:cNvPr id="21" name="Picture 2" descr="Kuvahaun tulos haulle nordic countries">
            <a:extLst>
              <a:ext uri="{FF2B5EF4-FFF2-40B4-BE49-F238E27FC236}">
                <a16:creationId xmlns:a16="http://schemas.microsoft.com/office/drawing/2014/main" id="{64794F5B-58B6-482E-8D5D-7844F433B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2" y="638023"/>
            <a:ext cx="3322712" cy="46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orakulmio 21">
            <a:extLst>
              <a:ext uri="{FF2B5EF4-FFF2-40B4-BE49-F238E27FC236}">
                <a16:creationId xmlns:a16="http://schemas.microsoft.com/office/drawing/2014/main" id="{4F880982-BDD5-4ABF-BF5D-60BA2854ED39}"/>
              </a:ext>
            </a:extLst>
          </p:cNvPr>
          <p:cNvSpPr/>
          <p:nvPr/>
        </p:nvSpPr>
        <p:spPr>
          <a:xfrm>
            <a:off x="10469567" y="326549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12,6 % </a:t>
            </a:r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050D95E5-1C73-4C6A-8200-210CD1A6F729}"/>
              </a:ext>
            </a:extLst>
          </p:cNvPr>
          <p:cNvSpPr/>
          <p:nvPr/>
        </p:nvSpPr>
        <p:spPr>
          <a:xfrm>
            <a:off x="8409091" y="367333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12,1 % </a:t>
            </a:r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A041A15A-6D2F-4B37-9A72-4AEFA4C75EA7}"/>
              </a:ext>
            </a:extLst>
          </p:cNvPr>
          <p:cNvSpPr/>
          <p:nvPr/>
        </p:nvSpPr>
        <p:spPr>
          <a:xfrm>
            <a:off x="8415550" y="472961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000080"/>
                </a:solidFill>
                <a:latin typeface="Tw Cen MT" panose="020B0602020104020603" pitchFamily="34" charset="0"/>
                <a:cs typeface="Arial" pitchFamily="34" charset="0"/>
              </a:rPr>
              <a:t>10,4 % </a:t>
            </a:r>
            <a:endParaRPr lang="fi-FI">
              <a:latin typeface="Tw Cen MT" panose="020B0602020104020603" pitchFamily="34" charset="0"/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9C5A6BE6-CC35-4150-BACB-812DA04F87D1}"/>
              </a:ext>
            </a:extLst>
          </p:cNvPr>
          <p:cNvSpPr/>
          <p:nvPr/>
        </p:nvSpPr>
        <p:spPr>
          <a:xfrm>
            <a:off x="9126021" y="3076994"/>
            <a:ext cx="95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11,2 % </a:t>
            </a:r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26" name="Taulukko 25">
            <a:extLst>
              <a:ext uri="{FF2B5EF4-FFF2-40B4-BE49-F238E27FC236}">
                <a16:creationId xmlns:a16="http://schemas.microsoft.com/office/drawing/2014/main" id="{EE8A0BA5-25B2-4DAD-B217-95AF95031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95234"/>
              </p:ext>
            </p:extLst>
          </p:nvPr>
        </p:nvGraphicFramePr>
        <p:xfrm>
          <a:off x="765813" y="2133222"/>
          <a:ext cx="6867577" cy="308021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707207">
                  <a:extLst>
                    <a:ext uri="{9D8B030D-6E8A-4147-A177-3AD203B41FA5}">
                      <a16:colId xmlns:a16="http://schemas.microsoft.com/office/drawing/2014/main" val="1173536190"/>
                    </a:ext>
                  </a:extLst>
                </a:gridCol>
                <a:gridCol w="1199351">
                  <a:extLst>
                    <a:ext uri="{9D8B030D-6E8A-4147-A177-3AD203B41FA5}">
                      <a16:colId xmlns:a16="http://schemas.microsoft.com/office/drawing/2014/main" val="2081894211"/>
                    </a:ext>
                  </a:extLst>
                </a:gridCol>
                <a:gridCol w="926672">
                  <a:extLst>
                    <a:ext uri="{9D8B030D-6E8A-4147-A177-3AD203B41FA5}">
                      <a16:colId xmlns:a16="http://schemas.microsoft.com/office/drawing/2014/main" val="3403246007"/>
                    </a:ext>
                  </a:extLst>
                </a:gridCol>
                <a:gridCol w="926672">
                  <a:extLst>
                    <a:ext uri="{9D8B030D-6E8A-4147-A177-3AD203B41FA5}">
                      <a16:colId xmlns:a16="http://schemas.microsoft.com/office/drawing/2014/main" val="681025391"/>
                    </a:ext>
                  </a:extLst>
                </a:gridCol>
                <a:gridCol w="1107675">
                  <a:extLst>
                    <a:ext uri="{9D8B030D-6E8A-4147-A177-3AD203B41FA5}">
                      <a16:colId xmlns:a16="http://schemas.microsoft.com/office/drawing/2014/main" val="1552414696"/>
                    </a:ext>
                  </a:extLst>
                </a:gridCol>
              </a:tblGrid>
              <a:tr h="217304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mrd. euroa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Muutos, %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0026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solidFill>
                      <a:srgbClr val="0026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84200"/>
                  </a:ext>
                </a:extLst>
              </a:tr>
              <a:tr h="236643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6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2018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2019e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2020e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98037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Asuinrakennukset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75,9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-1,6</a:t>
                      </a:r>
                      <a:endParaRPr lang="fi-FI" sz="1600" b="0" i="0" u="none" strike="noStrike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-3</a:t>
                      </a:r>
                      <a:endParaRPr lang="fi-FI" sz="1600" b="0" i="0" u="none" strike="noStrike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-2</a:t>
                      </a:r>
                      <a:endParaRPr lang="fi-FI" sz="1600" b="0" i="0" u="none" strike="noStrike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59111799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Muut kuin asuinrakennukset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50,6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4,1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90732392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Maa- ja vesirakentaminen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33,5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7,4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39617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Yhteensä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159,9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2,2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0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0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665908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81666546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Bkt Pohjoismaissa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1393,2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1,8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1,5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1,9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91866321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71484076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fi-FI" sz="1600" b="1" u="none" strike="noStrike" kern="1200">
                          <a:solidFill>
                            <a:schemeClr val="dk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Asuntoaloitukset x1000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fi-FI" sz="1600" u="none" strike="noStrike" kern="1200">
                        <a:solidFill>
                          <a:schemeClr val="dk1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fi-FI" sz="1600" u="none" strike="noStrike" kern="1200">
                          <a:solidFill>
                            <a:schemeClr val="dk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164,5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fi-FI" sz="1600" u="none" strike="noStrike" kern="1200">
                          <a:solidFill>
                            <a:schemeClr val="dk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148,8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fi-FI" sz="1600" u="none" strike="noStrike" kern="1200">
                          <a:solidFill>
                            <a:schemeClr val="dk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137,9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53782826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91881487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>
                          <a:effectLst/>
                          <a:latin typeface="Tw Cen MT" panose="020B0602020104020603" pitchFamily="34" charset="0"/>
                        </a:rPr>
                        <a:t>Rakentamisen työlliset x 1000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981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974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967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84058495"/>
                  </a:ext>
                </a:extLst>
              </a:tr>
            </a:tbl>
          </a:graphicData>
        </a:graphic>
      </p:graphicFrame>
      <p:sp>
        <p:nvSpPr>
          <p:cNvPr id="27" name="textruta 15">
            <a:extLst>
              <a:ext uri="{FF2B5EF4-FFF2-40B4-BE49-F238E27FC236}">
                <a16:creationId xmlns:a16="http://schemas.microsoft.com/office/drawing/2014/main" id="{591A3EBD-0085-4A86-B2FF-41BB42572F6B}"/>
              </a:ext>
            </a:extLst>
          </p:cNvPr>
          <p:cNvSpPr txBox="1"/>
          <p:nvPr/>
        </p:nvSpPr>
        <p:spPr>
          <a:xfrm>
            <a:off x="9016735" y="2046150"/>
            <a:ext cx="26418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sv-SE" sz="1200" b="1" err="1">
                <a:solidFill>
                  <a:srgbClr val="002663"/>
                </a:solidFill>
                <a:latin typeface="Tw Cen MT" panose="020B0602020104020603" pitchFamily="34" charset="0"/>
              </a:rPr>
              <a:t>Rakennusinvestointien</a:t>
            </a:r>
            <a:r>
              <a:rPr lang="sv-SE" sz="1200" b="1">
                <a:solidFill>
                  <a:srgbClr val="002663"/>
                </a:solidFill>
                <a:latin typeface="Tw Cen MT" panose="020B0602020104020603" pitchFamily="34" charset="0"/>
              </a:rPr>
              <a:t> </a:t>
            </a:r>
            <a:r>
              <a:rPr lang="sv-SE" sz="1200" b="1" err="1">
                <a:solidFill>
                  <a:srgbClr val="002663"/>
                </a:solidFill>
                <a:latin typeface="Tw Cen MT" panose="020B0602020104020603" pitchFamily="34" charset="0"/>
              </a:rPr>
              <a:t>osuus</a:t>
            </a:r>
            <a:r>
              <a:rPr lang="sv-SE" sz="1200" b="1">
                <a:solidFill>
                  <a:srgbClr val="002663"/>
                </a:solidFill>
                <a:latin typeface="Tw Cen MT" panose="020B0602020104020603" pitchFamily="34" charset="0"/>
              </a:rPr>
              <a:t> </a:t>
            </a:r>
            <a:r>
              <a:rPr lang="sv-SE" sz="1200" b="1" err="1">
                <a:solidFill>
                  <a:srgbClr val="002663"/>
                </a:solidFill>
                <a:latin typeface="Tw Cen MT" panose="020B0602020104020603" pitchFamily="34" charset="0"/>
              </a:rPr>
              <a:t>bkt:stä</a:t>
            </a:r>
            <a:r>
              <a:rPr lang="sv-SE" sz="1200" b="1">
                <a:solidFill>
                  <a:srgbClr val="002663"/>
                </a:solidFill>
                <a:latin typeface="Tw Cen MT" panose="020B0602020104020603" pitchFamily="34" charset="0"/>
              </a:rPr>
              <a:t> </a:t>
            </a:r>
            <a:r>
              <a:rPr lang="sv-SE" sz="1200" b="1" err="1">
                <a:solidFill>
                  <a:srgbClr val="002663"/>
                </a:solidFill>
                <a:latin typeface="Tw Cen MT" panose="020B0602020104020603" pitchFamily="34" charset="0"/>
              </a:rPr>
              <a:t>Pohjoismaissa</a:t>
            </a:r>
            <a:r>
              <a:rPr lang="sv-SE" sz="1200" b="1">
                <a:solidFill>
                  <a:srgbClr val="002663"/>
                </a:solidFill>
                <a:latin typeface="Tw Cen MT" panose="020B0602020104020603" pitchFamily="34" charset="0"/>
              </a:rPr>
              <a:t> 12 </a:t>
            </a:r>
            <a:r>
              <a:rPr lang="sv-SE" sz="1200" b="1" err="1">
                <a:solidFill>
                  <a:srgbClr val="002663"/>
                </a:solidFill>
                <a:latin typeface="Tw Cen MT" panose="020B0602020104020603" pitchFamily="34" charset="0"/>
              </a:rPr>
              <a:t>prosenttia</a:t>
            </a:r>
            <a:r>
              <a:rPr lang="sv-SE" sz="1200" b="1">
                <a:solidFill>
                  <a:srgbClr val="002663"/>
                </a:solidFill>
                <a:latin typeface="Tw Cen MT" panose="020B0602020104020603" pitchFamily="34" charset="0"/>
              </a:rPr>
              <a:t> (2018)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6C97D1C2-3212-473A-AA03-21EB60305386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6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1689D42-15D3-407F-B327-706B84EA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41" y="315479"/>
            <a:ext cx="9845793" cy="1336673"/>
          </a:xfrm>
        </p:spPr>
        <p:txBody>
          <a:bodyPr/>
          <a:lstStyle/>
          <a:p>
            <a:r>
              <a:rPr lang="fi-FI" sz="14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Asuntorakentaminen Pohjoismaissa </a:t>
            </a:r>
            <a:br>
              <a:rPr lang="fi-FI" sz="14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</a:br>
            <a:r>
              <a:rPr lang="fi-FI" sz="4000">
                <a:latin typeface="Tw Cen MT" panose="020B0602020104020603" pitchFamily="34" charset="0"/>
              </a:rPr>
              <a:t>Asuntotuotanto hidastuu Pohjoismaissa </a:t>
            </a:r>
            <a:br>
              <a:rPr lang="fi-FI">
                <a:latin typeface="Tw Cen MT" panose="020B0602020104020603" pitchFamily="34" charset="0"/>
              </a:rPr>
            </a:br>
            <a:r>
              <a:rPr lang="fi-FI" sz="2000" b="0">
                <a:solidFill>
                  <a:srgbClr val="002565"/>
                </a:solidFill>
                <a:latin typeface="Tw Cen MT" panose="020B0602020104020603" pitchFamily="34" charset="0"/>
              </a:rPr>
              <a:t>Asuntoaloitukset putoavat vuoteen 2020 mennessä 16 prosenttia vuoden 2018 tasolta</a:t>
            </a:r>
          </a:p>
        </p:txBody>
      </p:sp>
      <p:graphicFrame>
        <p:nvGraphicFramePr>
          <p:cNvPr id="12" name="Diagram 8">
            <a:extLst>
              <a:ext uri="{FF2B5EF4-FFF2-40B4-BE49-F238E27FC236}">
                <a16:creationId xmlns:a16="http://schemas.microsoft.com/office/drawing/2014/main" id="{6DB5543D-D665-4CCB-8401-F83D68BE7CA8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467368118"/>
              </p:ext>
            </p:extLst>
          </p:nvPr>
        </p:nvGraphicFramePr>
        <p:xfrm>
          <a:off x="6120209" y="1727198"/>
          <a:ext cx="5194248" cy="405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6D9B385A-B82B-4C36-87E3-1ACA3E2CFEC3}"/>
              </a:ext>
            </a:extLst>
          </p:cNvPr>
          <p:cNvSpPr/>
          <p:nvPr/>
        </p:nvSpPr>
        <p:spPr>
          <a:xfrm>
            <a:off x="6351855" y="1867690"/>
            <a:ext cx="1861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latin typeface="Tw Cen MT" panose="020B0602020104020603" pitchFamily="34" charset="0"/>
              </a:rPr>
              <a:t>Asuntoaloitukset per asukas</a:t>
            </a:r>
          </a:p>
        </p:txBody>
      </p:sp>
      <p:graphicFrame>
        <p:nvGraphicFramePr>
          <p:cNvPr id="13" name="Sisällön paikkamerkki 10">
            <a:extLst>
              <a:ext uri="{FF2B5EF4-FFF2-40B4-BE49-F238E27FC236}">
                <a16:creationId xmlns:a16="http://schemas.microsoft.com/office/drawing/2014/main" id="{C88FA76B-69EE-45C1-BF07-0F182491EBA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62786438"/>
              </p:ext>
            </p:extLst>
          </p:nvPr>
        </p:nvGraphicFramePr>
        <p:xfrm>
          <a:off x="666447" y="1727198"/>
          <a:ext cx="5416905" cy="402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äivämäärän paikkamerkki 1">
            <a:extLst>
              <a:ext uri="{FF2B5EF4-FFF2-40B4-BE49-F238E27FC236}">
                <a16:creationId xmlns:a16="http://schemas.microsoft.com/office/drawing/2014/main" id="{D38136A6-072F-40EA-95BC-87C3B849194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52329" y="6362699"/>
            <a:ext cx="2935761" cy="139701"/>
          </a:xfrm>
        </p:spPr>
        <p:txBody>
          <a:bodyPr/>
          <a:lstStyle/>
          <a:p>
            <a:fld id="{21D98656-618D-6048-83AA-50A2F7D99587}" type="datetime1">
              <a:rPr lang="fi-FI" smtClean="0">
                <a:latin typeface="Tw Cen MT" panose="020B0602020104020603" pitchFamily="34" charset="0"/>
              </a:rPr>
              <a:t>30.10.2019</a:t>
            </a:fld>
            <a:endParaRPr lang="fi-FI" dirty="0">
              <a:latin typeface="Tw Cen MT" panose="020B0602020104020603" pitchFamily="34" charset="0"/>
            </a:endParaRPr>
          </a:p>
        </p:txBody>
      </p:sp>
      <p:sp>
        <p:nvSpPr>
          <p:cNvPr id="15" name="Alatunnisteen paikkamerkki 2">
            <a:extLst>
              <a:ext uri="{FF2B5EF4-FFF2-40B4-BE49-F238E27FC236}">
                <a16:creationId xmlns:a16="http://schemas.microsoft.com/office/drawing/2014/main" id="{66A2C202-6742-40F6-A9B5-6ED0E40A49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4435" y="6362699"/>
            <a:ext cx="4317893" cy="139701"/>
          </a:xfrm>
        </p:spPr>
        <p:txBody>
          <a:bodyPr/>
          <a:lstStyle/>
          <a:p>
            <a:r>
              <a:rPr lang="fi-FI"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16" name="Dian numeron paikkamerkki 3">
            <a:extLst>
              <a:ext uri="{FF2B5EF4-FFF2-40B4-BE49-F238E27FC236}">
                <a16:creationId xmlns:a16="http://schemas.microsoft.com/office/drawing/2014/main" id="{0FE2838E-1CAF-4DB4-8F13-8A6872ED5F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588090" y="6362699"/>
            <a:ext cx="2588844" cy="139700"/>
          </a:xfrm>
        </p:spPr>
        <p:txBody>
          <a:bodyPr/>
          <a:lstStyle/>
          <a:p>
            <a:fld id="{1F4D50CA-F9F4-4F82-9F28-967629681EF9}" type="slidenum">
              <a:rPr lang="fi-FI" smtClean="0">
                <a:latin typeface="Tw Cen MT" panose="020B0602020104020603" pitchFamily="34" charset="0"/>
              </a:rPr>
              <a:pPr/>
              <a:t>4</a:t>
            </a:fld>
            <a:endParaRPr lang="fi-FI">
              <a:latin typeface="Tw Cen MT" panose="020B0602020104020603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57329E5-D60E-4679-96C2-352D1F73C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01" y="5723479"/>
            <a:ext cx="3685998" cy="3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5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an holding his black suit">
            <a:extLst>
              <a:ext uri="{FF2B5EF4-FFF2-40B4-BE49-F238E27FC236}">
                <a16:creationId xmlns:a16="http://schemas.microsoft.com/office/drawing/2014/main" id="{01BBD0C7-D505-4501-B743-E623BA4B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32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26B5D5D-00EB-4C29-998C-67FBA20B9A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98656-618D-6048-83AA-50A2F7D99587}" type="datetime1">
              <a:rPr lang="fi-FI" smtClean="0">
                <a:latin typeface="Tw Cen MT" panose="020B0602020104020603" pitchFamily="34" charset="0"/>
              </a:rPr>
              <a:t>30.10.2019</a:t>
            </a:fld>
            <a:endParaRPr lang="fi-FI" dirty="0">
              <a:latin typeface="Tw Cen MT" panose="020B0602020104020603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FDE64D8-EDB8-4B97-AABB-665AF87629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2FA6343-4C6E-4B96-9267-F07B61ADE9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5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468715C7-3A76-45F8-B1F7-A27B44A3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42" y="310623"/>
            <a:ext cx="9845793" cy="1336673"/>
          </a:xfrm>
        </p:spPr>
        <p:txBody>
          <a:bodyPr/>
          <a:lstStyle/>
          <a:p>
            <a:r>
              <a:rPr lang="fi-FI" sz="1400" dirty="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Rakentamisen suhdannenäkymät</a:t>
            </a:r>
            <a:br>
              <a:rPr lang="fi-FI" sz="1400" dirty="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</a:br>
            <a:r>
              <a:rPr lang="fi-FI" sz="3200" dirty="0">
                <a:latin typeface="Tw Cen MT" panose="020B0602020104020603" pitchFamily="34" charset="0"/>
              </a:rPr>
              <a:t>Suhdannekello käy</a:t>
            </a:r>
            <a:br>
              <a:rPr lang="fi-FI" dirty="0">
                <a:latin typeface="Tw Cen MT" panose="020B0602020104020603" pitchFamily="34" charset="0"/>
              </a:rPr>
            </a:br>
            <a:r>
              <a:rPr lang="fi-FI" sz="2000" b="0" dirty="0">
                <a:solidFill>
                  <a:srgbClr val="002565"/>
                </a:solidFill>
                <a:latin typeface="Tw Cen MT" panose="020B0602020104020603" pitchFamily="34" charset="0"/>
              </a:rPr>
              <a:t>Rakennusala sinnittelee laskevassa suhdanteessa  </a:t>
            </a:r>
            <a:endParaRPr lang="fi-FI" dirty="0">
              <a:latin typeface="Tw Cen MT" panose="020B0602020104020603" pitchFamily="34" charset="0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5F13CD7C-585B-4CF4-86E7-5A124698E92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22913792"/>
              </p:ext>
            </p:extLst>
          </p:nvPr>
        </p:nvGraphicFramePr>
        <p:xfrm>
          <a:off x="576634" y="1679847"/>
          <a:ext cx="6909995" cy="442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A1934087-245B-458C-9225-CF15230CA9B9}"/>
              </a:ext>
            </a:extLst>
          </p:cNvPr>
          <p:cNvSpPr txBox="1"/>
          <p:nvPr/>
        </p:nvSpPr>
        <p:spPr>
          <a:xfrm rot="16200000">
            <a:off x="-668490" y="3411982"/>
            <a:ext cx="2307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latin typeface="Tw Cen MT" panose="020B0602020104020603" pitchFamily="34" charset="0"/>
              </a:rPr>
              <a:t>Suhdannetilanne 3 kk kuluttua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2A5074A-BD23-4E71-BB87-455A15C2DFDD}"/>
              </a:ext>
            </a:extLst>
          </p:cNvPr>
          <p:cNvSpPr txBox="1"/>
          <p:nvPr/>
        </p:nvSpPr>
        <p:spPr>
          <a:xfrm>
            <a:off x="3632862" y="6015377"/>
            <a:ext cx="16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Tw Cen MT" panose="020B0602020104020603" pitchFamily="34" charset="0"/>
              </a:rPr>
              <a:t>Suhdannetilanne nyt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895DC33F-39C2-47FC-8E70-0424E59D67BD}"/>
              </a:ext>
            </a:extLst>
          </p:cNvPr>
          <p:cNvSpPr txBox="1">
            <a:spLocks/>
          </p:cNvSpPr>
          <p:nvPr/>
        </p:nvSpPr>
        <p:spPr>
          <a:xfrm>
            <a:off x="6686677" y="6445228"/>
            <a:ext cx="759984" cy="19343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C676AD41-5A79-43E9-ADDC-2082C0A8C0C2}"/>
              </a:ext>
            </a:extLst>
          </p:cNvPr>
          <p:cNvSpPr/>
          <p:nvPr/>
        </p:nvSpPr>
        <p:spPr>
          <a:xfrm>
            <a:off x="4506291" y="4329584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900" b="0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b="1" dirty="0">
                <a:solidFill>
                  <a:schemeClr val="accent4"/>
                </a:solidFill>
              </a:rPr>
              <a:t>1.7.2019</a:t>
            </a:r>
          </a:p>
        </p:txBody>
      </p:sp>
    </p:spTree>
    <p:extLst>
      <p:ext uri="{BB962C8B-B14F-4D97-AF65-F5344CB8AC3E}">
        <p14:creationId xmlns:p14="http://schemas.microsoft.com/office/powerpoint/2010/main" val="286847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5AC4E4F-C5CD-4C83-830F-7E134015FA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3A2B2E-AD15-4E4B-A93E-5E4195A2B2A5}" type="datetime1">
              <a:rPr lang="fi-FI" smtClean="0"/>
              <a:t>30.10.2019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7A34CC-1EA5-4F1F-BD08-BB8D345050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05D20-18A6-43DD-9A02-C4D08159103B}" type="slidenum">
              <a:rPr lang="fi-FI" smtClean="0"/>
              <a:t>6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94B35BF-D8D8-4E46-ABE0-4B6ED52C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365126"/>
            <a:ext cx="10490882" cy="1043345"/>
          </a:xfrm>
        </p:spPr>
        <p:txBody>
          <a:bodyPr/>
          <a:lstStyle/>
          <a:p>
            <a:r>
              <a:rPr lang="fi-FI" sz="1400" dirty="0">
                <a:solidFill>
                  <a:srgbClr val="FFFFFF">
                    <a:lumMod val="65000"/>
                  </a:srgbClr>
                </a:solidFill>
              </a:rPr>
              <a:t>Rakentaminen ja Suomen talous </a:t>
            </a:r>
            <a:br>
              <a:rPr lang="fi-FI" sz="1400" dirty="0">
                <a:solidFill>
                  <a:srgbClr val="FFFFFF">
                    <a:lumMod val="65000"/>
                  </a:srgbClr>
                </a:solidFill>
              </a:rPr>
            </a:br>
            <a:r>
              <a:rPr lang="fi-FI" sz="4000" dirty="0"/>
              <a:t>Uudistuotannon väheneminen vetää rakentamisen laskuun  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45EF00DC-36BA-430C-AA43-4649E0D7EE75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6246624" y="1988915"/>
          <a:ext cx="5495397" cy="412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54124C6-9A04-470A-B721-41D1806AE47A}"/>
              </a:ext>
            </a:extLst>
          </p:cNvPr>
          <p:cNvSpPr txBox="1">
            <a:spLocks/>
          </p:cNvSpPr>
          <p:nvPr/>
        </p:nvSpPr>
        <p:spPr>
          <a:xfrm>
            <a:off x="7720612" y="6362699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bg1"/>
                </a:solidFill>
              </a:rPr>
              <a:pPr/>
              <a:t>6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10AFCDF7-B086-40EF-A7A5-614D5D65280B}"/>
              </a:ext>
            </a:extLst>
          </p:cNvPr>
          <p:cNvSpPr txBox="1">
            <a:spLocks/>
          </p:cNvSpPr>
          <p:nvPr/>
        </p:nvSpPr>
        <p:spPr>
          <a:xfrm>
            <a:off x="344850" y="6353172"/>
            <a:ext cx="8880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fi-FI" dirty="0">
                <a:solidFill>
                  <a:srgbClr val="002565"/>
                </a:solidFill>
                <a:latin typeface="Calibri"/>
              </a:rPr>
              <a:t>Rakennusteollisuus RT</a:t>
            </a:r>
          </a:p>
        </p:txBody>
      </p:sp>
      <p:graphicFrame>
        <p:nvGraphicFramePr>
          <p:cNvPr id="18" name="Kaavio 17">
            <a:extLst>
              <a:ext uri="{FF2B5EF4-FFF2-40B4-BE49-F238E27FC236}">
                <a16:creationId xmlns:a16="http://schemas.microsoft.com/office/drawing/2014/main" id="{577F0A5A-676F-4A43-8A9D-B795394C37E2}"/>
              </a:ext>
            </a:extLst>
          </p:cNvPr>
          <p:cNvGraphicFramePr>
            <a:graphicFrameLocks/>
          </p:cNvGraphicFramePr>
          <p:nvPr/>
        </p:nvGraphicFramePr>
        <p:xfrm>
          <a:off x="615034" y="1943100"/>
          <a:ext cx="5290465" cy="412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F484BCA1-4ADF-4462-8B38-04F8C65B4D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0033053" y="6085220"/>
            <a:ext cx="1389327" cy="267952"/>
          </a:xfrm>
        </p:spPr>
        <p:txBody>
          <a:bodyPr/>
          <a:lstStyle/>
          <a:p>
            <a:r>
              <a:rPr lang="fi-FI" sz="800" dirty="0"/>
              <a:t>Lähde: </a:t>
            </a:r>
            <a:r>
              <a:rPr lang="fi-FI" sz="800" b="0" dirty="0"/>
              <a:t>Tilastokeskus</a:t>
            </a:r>
            <a:r>
              <a:rPr lang="fi-FI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55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EEAB13-0924-49CE-89E6-EE4E48BF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70" y="123021"/>
            <a:ext cx="11222381" cy="1260000"/>
          </a:xfrm>
        </p:spPr>
        <p:txBody>
          <a:bodyPr>
            <a:normAutofit fontScale="90000"/>
          </a:bodyPr>
          <a:lstStyle/>
          <a:p>
            <a:r>
              <a:rPr lang="fi-FI" sz="16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Julkinen rakentaminen </a:t>
            </a:r>
            <a:br>
              <a:rPr lang="fi-FI">
                <a:latin typeface="Tw Cen MT" panose="020B0602020104020603" pitchFamily="34" charset="0"/>
              </a:rPr>
            </a:br>
            <a:r>
              <a:rPr lang="fi-FI">
                <a:latin typeface="Tw Cen MT" panose="020B0602020104020603" pitchFamily="34" charset="0"/>
              </a:rPr>
              <a:t>Julkinen rakentaminen huipussaan – </a:t>
            </a:r>
            <a:br>
              <a:rPr lang="fi-FI">
                <a:latin typeface="Tw Cen MT" panose="020B0602020104020603" pitchFamily="34" charset="0"/>
              </a:rPr>
            </a:br>
            <a:r>
              <a:rPr lang="fi-FI">
                <a:latin typeface="Tw Cen MT" panose="020B0602020104020603" pitchFamily="34" charset="0"/>
              </a:rPr>
              <a:t>Väestön ja rakennusten ikääntyminen vauhdittaa </a:t>
            </a:r>
            <a:br>
              <a:rPr lang="fi-FI">
                <a:latin typeface="Tw Cen MT" panose="020B0602020104020603" pitchFamily="34" charset="0"/>
              </a:rPr>
            </a:br>
            <a:endParaRPr lang="fi-FI">
              <a:latin typeface="Tw Cen MT" panose="020B0602020104020603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84A830-3DA3-4044-A07E-8D967902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0D45FA-9EB3-47B9-AABC-FE6D55D3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F4D50CA-F9F4-4F82-9F28-967629681EF9}" type="slidenum">
              <a:rPr lang="fi-FI" b="0">
                <a:solidFill>
                  <a:srgbClr val="002565"/>
                </a:solidFill>
                <a:latin typeface="Tw Cen MT" panose="020B0602020104020603" pitchFamily="34" charset="0"/>
              </a:rPr>
              <a:pPr defTabSz="1219170"/>
              <a:t>7</a:t>
            </a:fld>
            <a:endParaRPr lang="fi-FI" b="0">
              <a:solidFill>
                <a:srgbClr val="002565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B556DA1E-3FDA-4985-9DEC-5A814C84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7469" y="6290092"/>
            <a:ext cx="1264577" cy="365125"/>
          </a:xfrm>
        </p:spPr>
        <p:txBody>
          <a:bodyPr/>
          <a:lstStyle/>
          <a:p>
            <a:pPr defTabSz="1219170"/>
            <a:r>
              <a:rPr lang="fi-FI" b="0">
                <a:solidFill>
                  <a:srgbClr val="002565"/>
                </a:solidFill>
                <a:latin typeface="Tw Cen MT" panose="020B0602020104020603" pitchFamily="34" charset="0"/>
              </a:rPr>
              <a:t>5.6.2019</a:t>
            </a:r>
          </a:p>
        </p:txBody>
      </p:sp>
      <p:pic>
        <p:nvPicPr>
          <p:cNvPr id="3074" name="Picture 2" descr="photo of man walking beside architectural building">
            <a:extLst>
              <a:ext uri="{FF2B5EF4-FFF2-40B4-BE49-F238E27FC236}">
                <a16:creationId xmlns:a16="http://schemas.microsoft.com/office/drawing/2014/main" id="{6A22CE7F-DD27-42C8-931C-1CD33B67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r="5851"/>
          <a:stretch/>
        </p:blipFill>
        <p:spPr bwMode="auto">
          <a:xfrm>
            <a:off x="8048625" y="0"/>
            <a:ext cx="414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F8BFB8D9-6DFC-4C80-A89F-6E06A190AE56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505D86C7-C6A2-4EC8-A024-2508B950CB07}"/>
              </a:ext>
            </a:extLst>
          </p:cNvPr>
          <p:cNvSpPr txBox="1">
            <a:spLocks/>
          </p:cNvSpPr>
          <p:nvPr/>
        </p:nvSpPr>
        <p:spPr>
          <a:xfrm>
            <a:off x="7588090" y="6362699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tx1"/>
                </a:solidFill>
                <a:latin typeface="Tw Cen MT" panose="020B0602020104020603" pitchFamily="34" charset="0"/>
              </a:rPr>
              <a:pPr/>
              <a:t>7</a:t>
            </a:fld>
            <a:endParaRPr lang="fi-FI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Kuva 3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9458BAA0-7CE7-446E-AF93-72CCCED0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" y="1733541"/>
            <a:ext cx="7411365" cy="40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7A02A0-1F24-401B-B5EF-B4A532B8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03" y="133037"/>
            <a:ext cx="8011490" cy="998603"/>
          </a:xfrm>
        </p:spPr>
        <p:txBody>
          <a:bodyPr>
            <a:normAutofit fontScale="90000"/>
          </a:bodyPr>
          <a:lstStyle/>
          <a:p>
            <a:r>
              <a:rPr lang="fi-FI" sz="16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Liike- ja toimistorakentaminen </a:t>
            </a:r>
            <a:br>
              <a:rPr lang="fi-FI"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Liikerakentaminen putoaa matalalle tasolle </a:t>
            </a:r>
            <a:br>
              <a:rPr lang="fi-FI" sz="3600"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isojen hankkeiden valmistuessa </a:t>
            </a:r>
            <a:endParaRPr lang="fi-FI">
              <a:latin typeface="Tw Cen MT" panose="020B0602020104020603" pitchFamily="34" charset="0"/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19219E15-6AFE-4BDB-8EB3-50224B83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/>
          <a:p>
            <a:pPr defTabSz="1219170"/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1C6C4909-7692-420A-A09A-0878EB7D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506" y="6290092"/>
            <a:ext cx="504687" cy="365125"/>
          </a:xfrm>
        </p:spPr>
        <p:txBody>
          <a:bodyPr/>
          <a:lstStyle/>
          <a:p>
            <a:pPr defTabSz="1219170"/>
            <a:fld id="{1F4D50CA-F9F4-4F82-9F28-967629681EF9}" type="slidenum">
              <a:rPr lang="fi-FI" b="0">
                <a:solidFill>
                  <a:srgbClr val="002565"/>
                </a:solidFill>
                <a:latin typeface="Tw Cen MT" panose="020B0602020104020603" pitchFamily="34" charset="0"/>
              </a:rPr>
              <a:pPr defTabSz="1219170"/>
              <a:t>8</a:t>
            </a:fld>
            <a:endParaRPr lang="fi-FI" b="0">
              <a:solidFill>
                <a:srgbClr val="002565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ACE21DCB-D8F4-478F-AE21-6A9899CD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7469" y="6290092"/>
            <a:ext cx="1264577" cy="365125"/>
          </a:xfrm>
        </p:spPr>
        <p:txBody>
          <a:bodyPr/>
          <a:lstStyle/>
          <a:p>
            <a:pPr defTabSz="1219170"/>
            <a:r>
              <a:rPr lang="fi-FI" b="0">
                <a:solidFill>
                  <a:srgbClr val="002565"/>
                </a:solidFill>
                <a:latin typeface="Tw Cen MT" panose="020B0602020104020603" pitchFamily="34" charset="0"/>
              </a:rPr>
              <a:t>5.6.2019</a:t>
            </a:r>
          </a:p>
        </p:txBody>
      </p:sp>
      <p:pic>
        <p:nvPicPr>
          <p:cNvPr id="1026" name="Picture 2" descr="low-angle photography of building">
            <a:extLst>
              <a:ext uri="{FF2B5EF4-FFF2-40B4-BE49-F238E27FC236}">
                <a16:creationId xmlns:a16="http://schemas.microsoft.com/office/drawing/2014/main" id="{84B87E7D-E88A-47A5-A335-82563D55C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/>
          <a:stretch/>
        </p:blipFill>
        <p:spPr bwMode="auto">
          <a:xfrm>
            <a:off x="807720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9DDDAA37-2176-43CF-ACD8-FF6EFD75D971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0654F682-2D1D-4643-8D6F-F690091D0839}"/>
              </a:ext>
            </a:extLst>
          </p:cNvPr>
          <p:cNvSpPr txBox="1">
            <a:spLocks/>
          </p:cNvSpPr>
          <p:nvPr/>
        </p:nvSpPr>
        <p:spPr>
          <a:xfrm>
            <a:off x="7588090" y="6362699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8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Kuva 3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B077E413-C88C-4BBE-AFE1-881B454B0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3" y="1833398"/>
            <a:ext cx="7580820" cy="41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7A02A0-1F24-401B-B5EF-B4A532B8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18" y="135974"/>
            <a:ext cx="7735264" cy="1265304"/>
          </a:xfrm>
        </p:spPr>
        <p:txBody>
          <a:bodyPr>
            <a:normAutofit fontScale="90000"/>
          </a:bodyPr>
          <a:lstStyle/>
          <a:p>
            <a:r>
              <a:rPr lang="fi-FI" sz="1600">
                <a:solidFill>
                  <a:srgbClr val="FFFFFF">
                    <a:lumMod val="65000"/>
                  </a:srgbClr>
                </a:solidFill>
                <a:latin typeface="Tw Cen MT" panose="020B0602020104020603" pitchFamily="34" charset="0"/>
              </a:rPr>
              <a:t>Teollisuus- ja varastorakentaminen </a:t>
            </a:r>
            <a:br>
              <a:rPr lang="fi-FI" sz="2900"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Teollisuuden aikomukset korkealla </a:t>
            </a:r>
            <a:br>
              <a:rPr lang="fi-FI" sz="3600">
                <a:latin typeface="Tw Cen MT" panose="020B0602020104020603" pitchFamily="34" charset="0"/>
              </a:rPr>
            </a:br>
            <a:r>
              <a:rPr lang="fi-FI" sz="3600">
                <a:latin typeface="Tw Cen MT" panose="020B0602020104020603" pitchFamily="34" charset="0"/>
              </a:rPr>
              <a:t>- riittääkö suhdanne ja luottamus?</a:t>
            </a:r>
            <a:endParaRPr lang="fi-FI" sz="2900">
              <a:latin typeface="Tw Cen MT" panose="020B0602020104020603" pitchFamily="34" charset="0"/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5F4BF67-1D67-48D4-952F-D6D8AA78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481" y="6290092"/>
            <a:ext cx="8880000" cy="365125"/>
          </a:xfrm>
        </p:spPr>
        <p:txBody>
          <a:bodyPr/>
          <a:lstStyle/>
          <a:p>
            <a:pPr defTabSz="1219170"/>
            <a:r>
              <a:rPr lang="fi-FI">
                <a:solidFill>
                  <a:srgbClr val="002565"/>
                </a:solidFill>
                <a:latin typeface="Tw Cen MT" panose="020B0602020104020603" pitchFamily="34" charset="0"/>
              </a:rPr>
              <a:t>Rakennusteollisuus RT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5693606C-4DEA-4446-9738-073A0DD5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506" y="6290092"/>
            <a:ext cx="504687" cy="365125"/>
          </a:xfrm>
        </p:spPr>
        <p:txBody>
          <a:bodyPr/>
          <a:lstStyle/>
          <a:p>
            <a:pPr defTabSz="1219170"/>
            <a:fld id="{1F4D50CA-F9F4-4F82-9F28-967629681EF9}" type="slidenum">
              <a:rPr lang="fi-FI" b="0">
                <a:solidFill>
                  <a:srgbClr val="002565"/>
                </a:solidFill>
                <a:latin typeface="Tw Cen MT" panose="020B0602020104020603" pitchFamily="34" charset="0"/>
              </a:rPr>
              <a:pPr defTabSz="1219170"/>
              <a:t>9</a:t>
            </a:fld>
            <a:endParaRPr lang="fi-FI" b="0">
              <a:solidFill>
                <a:srgbClr val="002565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EFAF8CA-7697-455F-9DA5-88D44D46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7469" y="6290092"/>
            <a:ext cx="1264577" cy="365125"/>
          </a:xfrm>
        </p:spPr>
        <p:txBody>
          <a:bodyPr/>
          <a:lstStyle/>
          <a:p>
            <a:pPr defTabSz="1219170"/>
            <a:r>
              <a:rPr lang="fi-FI" b="0">
                <a:solidFill>
                  <a:srgbClr val="002565"/>
                </a:solidFill>
                <a:latin typeface="Tw Cen MT" panose="020B0602020104020603" pitchFamily="34" charset="0"/>
              </a:rPr>
              <a:t>5.6.2019</a:t>
            </a:r>
          </a:p>
        </p:txBody>
      </p:sp>
      <p:pic>
        <p:nvPicPr>
          <p:cNvPr id="2050" name="Picture 2" descr="time-lapse photography of vehicle on road">
            <a:extLst>
              <a:ext uri="{FF2B5EF4-FFF2-40B4-BE49-F238E27FC236}">
                <a16:creationId xmlns:a16="http://schemas.microsoft.com/office/drawing/2014/main" id="{F48C3BAC-7781-42F9-89CB-42AA8299D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/>
          <a:stretch/>
        </p:blipFill>
        <p:spPr bwMode="auto">
          <a:xfrm>
            <a:off x="8220074" y="0"/>
            <a:ext cx="3971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B4B628F1-FC40-4CCF-8771-F322463D5FB9}"/>
              </a:ext>
            </a:extLst>
          </p:cNvPr>
          <p:cNvSpPr txBox="1">
            <a:spLocks/>
          </p:cNvSpPr>
          <p:nvPr/>
        </p:nvSpPr>
        <p:spPr>
          <a:xfrm>
            <a:off x="4513181" y="6423022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A2B2E-AD15-4E4B-A93E-5E4195A2B2A5}" type="datetime1">
              <a:rPr lang="fi-FI" b="0" smtClean="0">
                <a:latin typeface="Tw Cen MT" panose="020B0602020104020603" pitchFamily="34" charset="0"/>
              </a:rPr>
              <a:pPr/>
              <a:t>30.10.2019</a:t>
            </a:fld>
            <a:endParaRPr lang="fi-FI" b="0">
              <a:latin typeface="Tw Cen MT" panose="020B0602020104020603" pitchFamily="34" charset="0"/>
            </a:endParaRP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5623A749-0283-4807-AA3D-5219139954A0}"/>
              </a:ext>
            </a:extLst>
          </p:cNvPr>
          <p:cNvSpPr txBox="1">
            <a:spLocks/>
          </p:cNvSpPr>
          <p:nvPr/>
        </p:nvSpPr>
        <p:spPr>
          <a:xfrm>
            <a:off x="7588090" y="6362699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605D20-18A6-43DD-9A02-C4D08159103B}" type="slidenum">
              <a:rPr lang="fi-FI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9</a:t>
            </a:fld>
            <a:endParaRPr lang="fi-FI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Kuva 3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7CDF3BE0-A4A9-4052-932C-46D15D153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8" y="1766686"/>
            <a:ext cx="7847680" cy="43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3264"/>
      </p:ext>
    </p:extLst>
  </p:cSld>
  <p:clrMapOvr>
    <a:masterClrMapping/>
  </p:clrMapOvr>
</p:sld>
</file>

<file path=ppt/theme/theme1.xml><?xml version="1.0" encoding="utf-8"?>
<a:theme xmlns:a="http://schemas.openxmlformats.org/drawingml/2006/main" name="RT_Excel_PP">
  <a:themeElements>
    <a:clrScheme name="RT_VÄRIT">
      <a:dk1>
        <a:srgbClr val="000000"/>
      </a:dk1>
      <a:lt1>
        <a:srgbClr val="FFFFFF"/>
      </a:lt1>
      <a:dk2>
        <a:srgbClr val="002565"/>
      </a:dk2>
      <a:lt2>
        <a:srgbClr val="51C6E2"/>
      </a:lt2>
      <a:accent1>
        <a:srgbClr val="68B5CA"/>
      </a:accent1>
      <a:accent2>
        <a:srgbClr val="002565"/>
      </a:accent2>
      <a:accent3>
        <a:srgbClr val="FFED00"/>
      </a:accent3>
      <a:accent4>
        <a:srgbClr val="EB690B"/>
      </a:accent4>
      <a:accent5>
        <a:srgbClr val="9FB400"/>
      </a:accent5>
      <a:accent6>
        <a:srgbClr val="5E8500"/>
      </a:accent6>
      <a:hlink>
        <a:srgbClr val="0F4BB4"/>
      </a:hlink>
      <a:folHlink>
        <a:srgbClr val="002565"/>
      </a:folHlink>
    </a:clrScheme>
    <a:fontScheme name="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EBF8CC04-C471-D144-9622-CF6F49C3A300}" vid="{7298FFE6-3861-614B-8752-BDB628E2335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T_VÄRIT">
    <a:dk1>
      <a:srgbClr val="000000"/>
    </a:dk1>
    <a:lt1>
      <a:srgbClr val="FFFFFF"/>
    </a:lt1>
    <a:dk2>
      <a:srgbClr val="002565"/>
    </a:dk2>
    <a:lt2>
      <a:srgbClr val="51C6E2"/>
    </a:lt2>
    <a:accent1>
      <a:srgbClr val="68B5CA"/>
    </a:accent1>
    <a:accent2>
      <a:srgbClr val="002565"/>
    </a:accent2>
    <a:accent3>
      <a:srgbClr val="FFED00"/>
    </a:accent3>
    <a:accent4>
      <a:srgbClr val="EB690B"/>
    </a:accent4>
    <a:accent5>
      <a:srgbClr val="9FB400"/>
    </a:accent5>
    <a:accent6>
      <a:srgbClr val="5E8500"/>
    </a:accent6>
    <a:hlink>
      <a:srgbClr val="0F4BB4"/>
    </a:hlink>
    <a:folHlink>
      <a:srgbClr val="002565"/>
    </a:folHlink>
  </a:clrScheme>
  <a:fontScheme name="RT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BCE9804BE2E478EC801044A088D21" ma:contentTypeVersion="9" ma:contentTypeDescription="Create a new document." ma:contentTypeScope="" ma:versionID="9a25cfb0ce2caf66247f898dadbad48b">
  <xsd:schema xmlns:xsd="http://www.w3.org/2001/XMLSchema" xmlns:xs="http://www.w3.org/2001/XMLSchema" xmlns:p="http://schemas.microsoft.com/office/2006/metadata/properties" xmlns:ns2="ef7fef7d-18e6-4654-b559-f71a39065e7f" xmlns:ns3="7727a89b-2254-4210-975a-014c09f90ee4" targetNamespace="http://schemas.microsoft.com/office/2006/metadata/properties" ma:root="true" ma:fieldsID="05ce03fc24d495f509cfcb910eab5ac2" ns2:_="" ns3:_="">
    <xsd:import namespace="ef7fef7d-18e6-4654-b559-f71a39065e7f"/>
    <xsd:import namespace="7727a89b-2254-4210-975a-014c09f90e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fef7d-18e6-4654-b559-f71a39065e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7a89b-2254-4210-975a-014c09f90ee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FA60CE-9B59-4F08-83A6-E92ACE92AA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AE40BF-81B7-40A7-8D21-1CCACF4F9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7fef7d-18e6-4654-b559-f71a39065e7f"/>
    <ds:schemaRef ds:uri="7727a89b-2254-4210-975a-014c09f90e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CE2E83-C282-493B-9F5D-F8B653F094A0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f7fef7d-18e6-4654-b559-f71a39065e7f"/>
    <ds:schemaRef ds:uri="7727a89b-2254-4210-975a-014c09f90e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853</Words>
  <Application>Microsoft Office PowerPoint</Application>
  <PresentationFormat>Laajakuva</PresentationFormat>
  <Paragraphs>339</Paragraphs>
  <Slides>19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Tw Cen MT</vt:lpstr>
      <vt:lpstr>RT_Excel_PP</vt:lpstr>
      <vt:lpstr>RIA - RKL Yrittäjäpäivä 30.10.2019 Rakentaminen sinnittelee yhä Ensi vuodesta tulee vaikeampi</vt:lpstr>
      <vt:lpstr>PowerPoint-esitys</vt:lpstr>
      <vt:lpstr>Rakentaminen Pohjoismaissa  Rakennusinvestointien kasvu  Pohjoismaissa pysähtyy</vt:lpstr>
      <vt:lpstr>Asuntorakentaminen Pohjoismaissa  Asuntotuotanto hidastuu Pohjoismaissa  Asuntoaloitukset putoavat vuoteen 2020 mennessä 16 prosenttia vuoden 2018 tasolta</vt:lpstr>
      <vt:lpstr>Rakentamisen suhdannenäkymät Suhdannekello käy Rakennusala sinnittelee laskevassa suhdanteessa  </vt:lpstr>
      <vt:lpstr>Rakentaminen ja Suomen talous  Uudistuotannon väheneminen vetää rakentamisen laskuun  </vt:lpstr>
      <vt:lpstr>Julkinen rakentaminen  Julkinen rakentaminen huipussaan –  Väestön ja rakennusten ikääntyminen vauhdittaa  </vt:lpstr>
      <vt:lpstr>Liike- ja toimistorakentaminen  Liikerakentaminen putoaa matalalle tasolle  isojen hankkeiden valmistuessa </vt:lpstr>
      <vt:lpstr>Teollisuus- ja varastorakentaminen  Teollisuuden aikomukset korkealla  - riittääkö suhdanne ja luottamus?</vt:lpstr>
      <vt:lpstr>Asuntorakentaminen  Asuntorakentaminen hidastuu selvästi - aloitusten taso edelleen melko korkea</vt:lpstr>
      <vt:lpstr>Asuntorakentaminen  Asuntorakentaminen hidastuu – pääkaupunkiseutu vetää </vt:lpstr>
      <vt:lpstr>RT Asuntotuotantokysely  Vapaarahoitteisten asuntojen  aloitukset 2009-2019</vt:lpstr>
      <vt:lpstr>RT Asuntotuotantokysely Myynnissä olevien uusien asuntojen määrä maltillisella tasolla</vt:lpstr>
      <vt:lpstr>RT Asuntotuotantokysely  Valmiiden myynnissä olevien uusien asuntojen määrä normaalilla tasolla</vt:lpstr>
      <vt:lpstr>RT Asuntotuotantokysely  Vapaarahoitteisen asuntotuotannon  käynnistymistä haittaavia tekijöitä</vt:lpstr>
      <vt:lpstr>Asuntojen hinnat Euroopassa Asuntojen hintakehitys Suomessa hyvin maltillista Muissa Pohjoismaissa hinnat lähes kolminkertaistuneet 2000-luvulla  </vt:lpstr>
      <vt:lpstr>Rakentamisen työllisyys  Rakentamisen työllisyys kääntyy laskuun Työllisyys kasvoi edellisellä hallituskaudella yli 30 000 työllisellä</vt:lpstr>
      <vt:lpstr>Rakennusteollisuus RT ennuste 2019-2020*</vt:lpstr>
      <vt:lpstr>Rakennusteollisuus RT ennuste 2019-2020*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Rakentamisen suhdannenäkymät</dc:title>
  <dc:creator>Vihmo Jouni</dc:creator>
  <cp:lastModifiedBy>Vihmo Jouni</cp:lastModifiedBy>
  <cp:revision>10</cp:revision>
  <cp:lastPrinted>2019-04-22T08:07:37Z</cp:lastPrinted>
  <dcterms:created xsi:type="dcterms:W3CDTF">2019-04-17T06:33:10Z</dcterms:created>
  <dcterms:modified xsi:type="dcterms:W3CDTF">2019-10-30T11:24:11Z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0x010100E8FBCE9804BE2E478EC801044A088D21</vt:lpwstr>
  </property>
</Properties>
</file>