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sldIdLst>
    <p:sldId id="256" r:id="rId3"/>
    <p:sldId id="258" r:id="rId4"/>
    <p:sldId id="259" r:id="rId5"/>
    <p:sldId id="260" r:id="rId6"/>
    <p:sldId id="261" r:id="rId7"/>
    <p:sldId id="349" r:id="rId8"/>
    <p:sldId id="351" r:id="rId9"/>
    <p:sldId id="2134805195" r:id="rId10"/>
    <p:sldId id="345" r:id="rId11"/>
    <p:sldId id="318" r:id="rId12"/>
    <p:sldId id="636" r:id="rId13"/>
    <p:sldId id="2134805186" r:id="rId14"/>
    <p:sldId id="2134805196" r:id="rId15"/>
    <p:sldId id="2134805197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6232F9-1D9D-49A0-A0DD-2925B058EB1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485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54A5-807B-4E19-8DAF-79590E4F6B8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57942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17A4E8-C248-452C-83F5-3E92BAF70A4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75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40E70-4C86-41E3-A684-DEE2CE2814F8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27.10.2023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Rakennusteollisuus 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1002B-9E36-49F2-803E-4F1D6FC85B6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404815"/>
            <a:ext cx="9001126" cy="215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100"/>
            </a:lvl3pPr>
            <a:lvl4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100"/>
            </a:lvl4pPr>
            <a:lvl5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100"/>
            </a:lvl5pPr>
          </a:lstStyle>
          <a:p>
            <a:pPr lvl="0"/>
            <a:r>
              <a:rPr lang="en-US" dirty="0"/>
              <a:t>Theme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23890" y="6093296"/>
            <a:ext cx="10944224" cy="288032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800" baseline="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1000"/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5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en-US" dirty="0"/>
              <a:t>Add source or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5064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F910-B81E-4EAD-8484-EA7B327BB32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0194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2AB-A402-48BC-AFFC-43E1738DEAF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0135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28CE-8243-4DDE-9508-513E17D5385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54665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18D7-87DE-4638-96A8-0783E614A67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1468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324F2-77BE-45A5-AFAB-58F5D6EB13F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57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24BC4-B6A8-412D-9EE1-6C7465CE608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4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AE1D86-6293-432A-9CD2-BD5A88B8E33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86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86E6A-701A-4015-AE23-E8BF41802A6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7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2A9E37-06C9-4200-B8AF-B9051A846BF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038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F2ED7A8-2DC8-4520-B649-06C81253F50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815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14DCE-6058-44B1-98B2-C13AF4E0592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F63859-DFEA-4631-A599-E629ED25BEA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0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B0748B-91B7-4917-9528-1869B649BFF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3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7B0F-AF88-4E06-81C1-B7A9E3F21C2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32830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DE3D38-DA15-4ACB-BB6E-3540CD1C841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4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CB663-7BBE-4477-9C17-59E5957F2BA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4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87D88-A56F-4FF9-BBE5-609A182CC00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4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ACD3A5-C2E8-4383-BB29-21A1B31A53C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16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854260-9FBF-4969-8198-74D96A8774D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60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B2869C-67BB-4476-AC4C-95E7E4E455B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10155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4E4AADA-258E-4BF4-A905-598A1DC58CA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3276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89CF62-110A-413B-A783-BEEE56312E6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01863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2263-43A0-B018-E20EDFEA347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03583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9CD0-FEE4-4D4F-9A19-FF0A482AC3E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7854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9848-9B92-485F-8B5C-46C7075F6D99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06197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7B4A-45FF-4412-8282-222EC554E63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9172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7C8B-A7D4-44C0-9FFE-6A4E9728874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1215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57AB-E886-4A48-9C36-9308C9C67E1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1068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30AB-F7CE-4F04-90CA-EC7AF25FE80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773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B41F-67DE-4CBC-AE10-6D97B2460B3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113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0E22-7B5C-437F-830E-97A1A91F7B5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88916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AC1A0D-775C-4CFD-A9F1-4E0C15D1541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9968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E411-CABC-42B8-A1CB-C3140B9C0A0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2847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8B27-647A-4A1B-A68E-2CB8A837DEE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0244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7AAE-535D-467F-A0A9-B2CFFCC62FE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55489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7D6-DE9B-4599-91FA-80C1674260B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243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90B0-9ABF-4830-BC6A-A99142FEA93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86381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BA3-9F97-4B93-8536-A0FC225721C2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06611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1111-2759-4FB6-9031-3E243E974B4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38954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ABCB313-720A-4FC8-BE25-2A558222E80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76187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9763C8-5A18-4F41-B7B6-14A6019CA2A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1684749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68255AF-C412-46D4-B4A2-4ECF3B16816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424083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5EB5970-D281-4002-83E0-D11C4C48AEA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8384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8028F7-4D44-43CB-997E-D91C19672E6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6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D97704-E287-423D-8083-7C61008EE172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4219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CFEC8D-D4B6-4EFF-93DA-18D3CC4E5D3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514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273C1F-0CD8-4D39-9037-C6A575997B8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38583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9FA983-2B88-420C-ABFF-8398E4440B0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5329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F7B2DB-D9D7-43C6-B3E4-578DA59BDE6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7894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14823D-9B9B-4803-B420-A6A4C9AA1FB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8651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C0907F-D8BF-4480-962A-955A3644F82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8677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B9DA-0014-416F-A49F-5F0523B83842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1139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6F09-4074-4420-B54B-D211DD59A96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7567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3769D48-694E-4B28-9A79-FE5EA2D4027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1674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89C1-E510-4A6E-9F3F-E1DC3F0F489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4080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A6DB-4B96-4B99-9883-921A154F7C92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36533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8CF0-FC70-4BE4-80DA-740EA403766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19100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2401-ABED-41D5-A95E-C31F309EFF4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17557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A709-449C-4990-BCA2-D90C5816011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082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5D6D5-5A20-461D-96C0-F4E8D310EE5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97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A8D52B-5EB8-4D94-BFE7-050A5307E50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78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D28CB2-429C-449D-B90D-A00302BBD1F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18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44A279-E57D-423C-973D-705D6374D8C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99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D4B36A-5DA6-4B56-BF48-F5CF9F7DD8E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1721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3BC516-DB82-4743-A3C0-6E327BA055B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1112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6E1360-F189-4139-9048-115E301C35C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67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E7960-5EB6-425A-925B-02E51240204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32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89D577-0C58-4EB0-AB36-3EFE9080D37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420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2626-BC82-4DB8-A61D-0CB76FEE094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307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429FC-A91D-4FB8-B6AB-73636CDB675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40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EF7DD2-495D-47AB-85A9-04C62FAD653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61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71ACFF-35AD-4B35-8F63-DA36DF47DB0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64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E7DD3-9FBC-4A6C-8FEA-3B0F282A29B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89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16F1D5-D86D-4DAD-9986-EC6D8222FD1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5EED2-76A3-48AA-9555-CFE6C59D677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392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5EC5-5E30-4940-8FF5-92373D36D40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43785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80CA5-1E43-43C0-88C9-A420EAC96B13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5259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7E64-0195-479A-AE28-00FBC5DDC95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526362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F0E-FF8A-4504-BADF-A335FDAD54B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192984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213-AD28-444C-991F-6528BB6DBA0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684981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5696-5D9B-4774-837B-64758A33B4B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6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30F7-1F60-4715-9C16-15CB24960F7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0259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3AE5-DE86-439D-BDE7-2D8F9618F9BB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5797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7DC-D610-46CE-9AB5-1E9DBD575C55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35483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C54D-74EF-4449-9395-7F9C5DF91A0A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194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52FF-B747-4512-90FC-4FF74DD2FE1D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233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BC26-8A72-45DE-A057-6A837FA79951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498090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D24F-84EC-41E4-A6BD-EB85783DA2A8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16054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4816-212F-49F0-9028-D88CF4E97A5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5248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60FF-8024-46E4-9C81-E5A60BE7D630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12081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D71A-6F81-440D-A41D-7EBCE793D172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91606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C75-A025-44D9-B8E8-0B20F2A127EE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61678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DD16-3BF1-40FB-BB42-6241713665A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97816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DF1D-2BB0-4FC0-8DF3-FF21BCA97B7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266246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B865C7-24A8-41AD-ACD1-A1B563CC09A7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60848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44A659-D19C-4B19-A12D-36D54DADEBEF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393725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20F875-E744-4176-8B52-CA7529168C3C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27343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61BE793F-238E-4A0B-9EFC-09F758516E44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3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845">
          <p15:clr>
            <a:srgbClr val="F26B43"/>
          </p15:clr>
        </p15:guide>
        <p15:guide id="8" orient="horz" pos="3838">
          <p15:clr>
            <a:srgbClr val="F26B43"/>
          </p15:clr>
        </p15:guide>
        <p15:guide id="10" orient="horz" pos="2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218A3D6-062B-43E7-A031-974676C16FA6}" type="datetime1">
              <a:rPr lang="fi-FI" noProof="0" smtClean="0"/>
              <a:t>27.10.2023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9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845">
          <p15:clr>
            <a:srgbClr val="F26B43"/>
          </p15:clr>
        </p15:guide>
        <p15:guide id="8" orient="horz" pos="3838">
          <p15:clr>
            <a:srgbClr val="F26B43"/>
          </p15:clr>
        </p15:guide>
        <p15:guide id="10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0FE65-A9B6-1B0F-D468-12F098C6C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Uusi Rakentamislaki ja pätevyydet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C3BB1A-6C66-7F0A-5307-6EF8403D9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E870DFA-C78E-2B5E-CACB-7B272E071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1.11.2023, RIA-RKL Yrittäjäpäivä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30FD728-E209-B38F-D400-ACDBC727C8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Jani Kemppainen, Rakennusteollisuus RT ry</a:t>
            </a:r>
          </a:p>
        </p:txBody>
      </p:sp>
    </p:spTree>
    <p:extLst>
      <p:ext uri="{BB962C8B-B14F-4D97-AF65-F5344CB8AC3E}">
        <p14:creationId xmlns:p14="http://schemas.microsoft.com/office/powerpoint/2010/main" val="8264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E51A8-F566-4556-81C6-4EE8BDD5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640"/>
            <a:ext cx="10368532" cy="1008063"/>
          </a:xfrm>
        </p:spPr>
        <p:txBody>
          <a:bodyPr>
            <a:normAutofit fontScale="90000"/>
          </a:bodyPr>
          <a:lstStyle/>
          <a:p>
            <a:pPr marL="12699">
              <a:lnSpc>
                <a:spcPts val="3650"/>
              </a:lnSpc>
            </a:pPr>
            <a:r>
              <a:rPr lang="fi-FI" b="1" spc="-35" dirty="0">
                <a:cs typeface="Arial"/>
              </a:rPr>
              <a:t>S</a:t>
            </a:r>
            <a:r>
              <a:rPr lang="fi-FI" b="1" spc="-25" dirty="0">
                <a:cs typeface="Arial"/>
              </a:rPr>
              <a:t>uunn</a:t>
            </a:r>
            <a:r>
              <a:rPr lang="fi-FI" b="1" spc="-40" dirty="0">
                <a:cs typeface="Arial"/>
              </a:rPr>
              <a:t>i</a:t>
            </a:r>
            <a:r>
              <a:rPr lang="fi-FI" b="1" spc="-15" dirty="0">
                <a:cs typeface="Arial"/>
              </a:rPr>
              <a:t>t</a:t>
            </a:r>
            <a:r>
              <a:rPr lang="fi-FI" b="1" spc="-40" dirty="0">
                <a:cs typeface="Arial"/>
              </a:rPr>
              <a:t>t</a:t>
            </a:r>
            <a:r>
              <a:rPr lang="fi-FI" b="1" spc="-45" dirty="0">
                <a:cs typeface="Arial"/>
              </a:rPr>
              <a:t>e</a:t>
            </a:r>
            <a:r>
              <a:rPr lang="fi-FI" b="1" spc="-40" dirty="0">
                <a:cs typeface="Arial"/>
              </a:rPr>
              <a:t>lij</a:t>
            </a:r>
            <a:r>
              <a:rPr lang="fi-FI" b="1" spc="-20" dirty="0">
                <a:cs typeface="Arial"/>
              </a:rPr>
              <a:t>a</a:t>
            </a:r>
            <a:r>
              <a:rPr lang="fi-FI" b="1" dirty="0">
                <a:cs typeface="Arial"/>
              </a:rPr>
              <a:t>n</a:t>
            </a:r>
            <a:r>
              <a:rPr lang="fi-FI" b="1" spc="-130" dirty="0">
                <a:cs typeface="Arial"/>
              </a:rPr>
              <a:t> </a:t>
            </a:r>
            <a:r>
              <a:rPr lang="fi-FI" b="1" spc="-20" dirty="0">
                <a:cs typeface="Arial"/>
              </a:rPr>
              <a:t>ke</a:t>
            </a:r>
            <a:r>
              <a:rPr lang="fi-FI" b="1" spc="-40" dirty="0">
                <a:cs typeface="Arial"/>
              </a:rPr>
              <a:t>l</a:t>
            </a:r>
            <a:r>
              <a:rPr lang="fi-FI" b="1" spc="-25" dirty="0">
                <a:cs typeface="Arial"/>
              </a:rPr>
              <a:t>po</a:t>
            </a:r>
            <a:r>
              <a:rPr lang="fi-FI" b="1" spc="-40" dirty="0">
                <a:cs typeface="Arial"/>
              </a:rPr>
              <a:t>i</a:t>
            </a:r>
            <a:r>
              <a:rPr lang="fi-FI" b="1" spc="-20" dirty="0">
                <a:cs typeface="Arial"/>
              </a:rPr>
              <a:t>s</a:t>
            </a:r>
            <a:r>
              <a:rPr lang="fi-FI" b="1" spc="-50" dirty="0">
                <a:cs typeface="Arial"/>
              </a:rPr>
              <a:t>uu</a:t>
            </a:r>
            <a:r>
              <a:rPr lang="fi-FI" b="1" dirty="0">
                <a:cs typeface="Arial"/>
              </a:rPr>
              <a:t>s 83§</a:t>
            </a:r>
            <a:br>
              <a:rPr lang="fi-FI" b="1" dirty="0">
                <a:cs typeface="Arial"/>
              </a:rPr>
            </a:br>
            <a:r>
              <a:rPr lang="fi-FI" b="1" dirty="0">
                <a:cs typeface="Arial"/>
              </a:rPr>
              <a:t>Vastaavan työnjohtajan ja erityisalan työnjohtajan kelpoisuus 87§</a:t>
            </a:r>
            <a:br>
              <a:rPr lang="fi-FI" b="1" dirty="0">
                <a:cs typeface="Arial"/>
              </a:rPr>
            </a:b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1397139-CFF6-47BD-9594-00B6D0F05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96704"/>
            <a:ext cx="10368532" cy="4896122"/>
          </a:xfrm>
        </p:spPr>
        <p:txBody>
          <a:bodyPr/>
          <a:lstStyle/>
          <a:p>
            <a:pPr marL="356834" marR="259689" indent="-344136">
              <a:buClr>
                <a:srgbClr val="243746"/>
              </a:buClr>
              <a:buFont typeface="Arial"/>
              <a:buChar char="•"/>
              <a:tabLst>
                <a:tab pos="357469" algn="l"/>
              </a:tabLst>
            </a:pPr>
            <a:r>
              <a:rPr lang="fi-FI" dirty="0">
                <a:cs typeface="Arial"/>
              </a:rPr>
              <a:t>Menettelytapa muuttuu paljon  MRL:n mukaisesta</a:t>
            </a:r>
          </a:p>
          <a:p>
            <a:pPr marL="356834" marR="259689" indent="-344136">
              <a:buClr>
                <a:srgbClr val="243746"/>
              </a:buClr>
              <a:buFont typeface="Arial"/>
              <a:buChar char="•"/>
              <a:tabLst>
                <a:tab pos="357469" algn="l"/>
              </a:tabLst>
            </a:pPr>
            <a:r>
              <a:rPr lang="fi-FI" dirty="0">
                <a:cs typeface="Arial"/>
              </a:rPr>
              <a:t>P</a:t>
            </a:r>
            <a:r>
              <a:rPr lang="fi-FI" spc="-10" dirty="0">
                <a:cs typeface="Arial"/>
              </a:rPr>
              <a:t>e</a:t>
            </a:r>
            <a:r>
              <a:rPr lang="fi-FI" spc="5" dirty="0">
                <a:cs typeface="Arial"/>
              </a:rPr>
              <a:t>r</a:t>
            </a:r>
            <a:r>
              <a:rPr lang="fi-FI" dirty="0">
                <a:cs typeface="Arial"/>
              </a:rPr>
              <a:t>us</a:t>
            </a:r>
            <a:r>
              <a:rPr lang="fi-FI" spc="5" dirty="0">
                <a:cs typeface="Arial"/>
              </a:rPr>
              <a:t>t</a:t>
            </a:r>
            <a:r>
              <a:rPr lang="fi-FI" spc="-25" dirty="0">
                <a:cs typeface="Arial"/>
              </a:rPr>
              <a:t>u</a:t>
            </a:r>
            <a:r>
              <a:rPr lang="fi-FI" dirty="0">
                <a:cs typeface="Arial"/>
              </a:rPr>
              <a:t>u</a:t>
            </a:r>
            <a:r>
              <a:rPr lang="fi-FI" spc="-85" dirty="0">
                <a:cs typeface="Arial"/>
              </a:rPr>
              <a:t> </a:t>
            </a:r>
            <a:r>
              <a:rPr lang="fi-FI" dirty="0">
                <a:cs typeface="Arial"/>
              </a:rPr>
              <a:t>suunn</a:t>
            </a:r>
            <a:r>
              <a:rPr lang="fi-FI" spc="-15" dirty="0">
                <a:cs typeface="Arial"/>
              </a:rPr>
              <a:t>i</a:t>
            </a:r>
            <a:r>
              <a:rPr lang="fi-FI" spc="5" dirty="0">
                <a:cs typeface="Arial"/>
              </a:rPr>
              <a:t>t</a:t>
            </a:r>
            <a:r>
              <a:rPr lang="fi-FI" spc="-15" dirty="0">
                <a:cs typeface="Arial"/>
              </a:rPr>
              <a:t>t</a:t>
            </a:r>
            <a:r>
              <a:rPr lang="fi-FI" dirty="0">
                <a:cs typeface="Arial"/>
              </a:rPr>
              <a:t>e</a:t>
            </a:r>
            <a:r>
              <a:rPr lang="fi-FI" spc="-15" dirty="0">
                <a:cs typeface="Arial"/>
              </a:rPr>
              <a:t>l</a:t>
            </a:r>
            <a:r>
              <a:rPr lang="fi-FI" spc="-25" dirty="0">
                <a:cs typeface="Arial"/>
              </a:rPr>
              <a:t>u- ja työnjohto</a:t>
            </a:r>
            <a:r>
              <a:rPr lang="fi-FI" spc="-15" dirty="0">
                <a:cs typeface="Arial"/>
              </a:rPr>
              <a:t>t</a:t>
            </a:r>
            <a:r>
              <a:rPr lang="fi-FI" dirty="0">
                <a:cs typeface="Arial"/>
              </a:rPr>
              <a:t>e</a:t>
            </a:r>
            <a:r>
              <a:rPr lang="fi-FI" spc="-30" dirty="0">
                <a:cs typeface="Arial"/>
              </a:rPr>
              <a:t>h</a:t>
            </a:r>
            <a:r>
              <a:rPr lang="fi-FI" spc="5" dirty="0">
                <a:cs typeface="Arial"/>
              </a:rPr>
              <a:t>t</a:t>
            </a:r>
            <a:r>
              <a:rPr lang="fi-FI" spc="-25" dirty="0">
                <a:cs typeface="Arial"/>
              </a:rPr>
              <a:t>äv</a:t>
            </a:r>
            <a:r>
              <a:rPr lang="fi-FI" dirty="0">
                <a:cs typeface="Arial"/>
              </a:rPr>
              <a:t>än</a:t>
            </a:r>
            <a:r>
              <a:rPr lang="fi-FI" spc="-90" dirty="0">
                <a:cs typeface="Arial"/>
              </a:rPr>
              <a:t> </a:t>
            </a:r>
            <a:r>
              <a:rPr lang="fi-FI" spc="-25" dirty="0">
                <a:cs typeface="Arial"/>
              </a:rPr>
              <a:t>v</a:t>
            </a:r>
            <a:r>
              <a:rPr lang="fi-FI" dirty="0">
                <a:cs typeface="Arial"/>
              </a:rPr>
              <a:t>aat</a:t>
            </a:r>
            <a:r>
              <a:rPr lang="fi-FI" spc="-15" dirty="0">
                <a:cs typeface="Arial"/>
              </a:rPr>
              <a:t>i</a:t>
            </a:r>
            <a:r>
              <a:rPr lang="fi-FI" spc="-25" dirty="0">
                <a:cs typeface="Arial"/>
              </a:rPr>
              <a:t>v</a:t>
            </a:r>
            <a:r>
              <a:rPr lang="fi-FI" dirty="0">
                <a:cs typeface="Arial"/>
              </a:rPr>
              <a:t>uus</a:t>
            </a:r>
            <a:r>
              <a:rPr lang="fi-FI" spc="-15" dirty="0">
                <a:cs typeface="Arial"/>
              </a:rPr>
              <a:t>l</a:t>
            </a:r>
            <a:r>
              <a:rPr lang="fi-FI" dirty="0">
                <a:cs typeface="Arial"/>
              </a:rPr>
              <a:t>u</a:t>
            </a:r>
            <a:r>
              <a:rPr lang="fi-FI" spc="-30" dirty="0">
                <a:cs typeface="Arial"/>
              </a:rPr>
              <a:t>o</a:t>
            </a:r>
            <a:r>
              <a:rPr lang="fi-FI" dirty="0">
                <a:cs typeface="Arial"/>
              </a:rPr>
              <a:t>kki</a:t>
            </a:r>
            <a:r>
              <a:rPr lang="fi-FI" spc="-20" dirty="0">
                <a:cs typeface="Arial"/>
              </a:rPr>
              <a:t>i</a:t>
            </a:r>
            <a:r>
              <a:rPr lang="fi-FI" spc="-25" dirty="0">
                <a:cs typeface="Arial"/>
              </a:rPr>
              <a:t>n</a:t>
            </a:r>
            <a:r>
              <a:rPr lang="fi-FI" dirty="0">
                <a:cs typeface="Arial"/>
              </a:rPr>
              <a:t>, </a:t>
            </a:r>
            <a:r>
              <a:rPr lang="fi-FI" spc="20" dirty="0">
                <a:cs typeface="Arial"/>
              </a:rPr>
              <a:t>erittäin vaativa on uusi luokitus</a:t>
            </a:r>
            <a:r>
              <a:rPr lang="fi-FI" dirty="0">
                <a:cs typeface="Arial"/>
              </a:rPr>
              <a:t>:</a:t>
            </a:r>
          </a:p>
          <a:p>
            <a:pPr marL="722558" lvl="1" indent="-457154">
              <a:spcBef>
                <a:spcPts val="805"/>
              </a:spcBef>
              <a:buClr>
                <a:srgbClr val="243746"/>
              </a:buClr>
              <a:buFont typeface="Arial"/>
              <a:buAutoNum type="arabicParenR"/>
              <a:tabLst>
                <a:tab pos="723193" algn="l"/>
              </a:tabLst>
            </a:pPr>
            <a:r>
              <a:rPr lang="fi-FI" sz="1800" spc="-10" dirty="0">
                <a:cs typeface="Arial"/>
              </a:rPr>
              <a:t>P</a:t>
            </a:r>
            <a:r>
              <a:rPr lang="fi-FI" sz="1800" spc="-15" dirty="0">
                <a:cs typeface="Arial"/>
              </a:rPr>
              <a:t>o</a:t>
            </a:r>
            <a:r>
              <a:rPr lang="fi-FI" sz="1800" dirty="0">
                <a:cs typeface="Arial"/>
              </a:rPr>
              <a:t>i</a:t>
            </a:r>
            <a:r>
              <a:rPr lang="fi-FI" sz="1800" spc="-5" dirty="0">
                <a:cs typeface="Arial"/>
              </a:rPr>
              <a:t>kk</a:t>
            </a:r>
            <a:r>
              <a:rPr lang="fi-FI" sz="1800" spc="-15" dirty="0">
                <a:cs typeface="Arial"/>
              </a:rPr>
              <a:t>e</a:t>
            </a:r>
            <a:r>
              <a:rPr lang="fi-FI" sz="1800" spc="-40" dirty="0">
                <a:cs typeface="Arial"/>
              </a:rPr>
              <a:t>u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25" dirty="0">
                <a:cs typeface="Arial"/>
              </a:rPr>
              <a:t>s</a:t>
            </a:r>
            <a:r>
              <a:rPr lang="fi-FI" sz="1800" spc="-15" dirty="0">
                <a:cs typeface="Arial"/>
              </a:rPr>
              <a:t>e</a:t>
            </a:r>
            <a:r>
              <a:rPr lang="fi-FI" sz="1800" spc="-20" dirty="0">
                <a:cs typeface="Arial"/>
              </a:rPr>
              <a:t>lli</a:t>
            </a:r>
            <a:r>
              <a:rPr lang="fi-FI" sz="1800" spc="-5" dirty="0">
                <a:cs typeface="Arial"/>
              </a:rPr>
              <a:t>s</a:t>
            </a:r>
            <a:r>
              <a:rPr lang="fi-FI" sz="1800" spc="-40" dirty="0">
                <a:cs typeface="Arial"/>
              </a:rPr>
              <a:t>e</a:t>
            </a:r>
            <a:r>
              <a:rPr lang="fi-FI" sz="1800" spc="-15" dirty="0">
                <a:cs typeface="Arial"/>
              </a:rPr>
              <a:t>n</a:t>
            </a:r>
            <a:r>
              <a:rPr lang="fi-FI" sz="1800" spc="-55" dirty="0">
                <a:cs typeface="Arial"/>
              </a:rPr>
              <a:t> </a:t>
            </a:r>
            <a:r>
              <a:rPr lang="fi-FI" sz="1800" spc="-25" dirty="0">
                <a:cs typeface="Arial"/>
              </a:rPr>
              <a:t>v</a:t>
            </a:r>
            <a:r>
              <a:rPr lang="fi-FI" sz="1800" spc="-10" dirty="0">
                <a:cs typeface="Arial"/>
              </a:rPr>
              <a:t>aat</a:t>
            </a:r>
            <a:r>
              <a:rPr lang="fi-FI" sz="1800" dirty="0">
                <a:cs typeface="Arial"/>
              </a:rPr>
              <a:t>i</a:t>
            </a:r>
            <a:r>
              <a:rPr lang="fi-FI" sz="1800" spc="-25" dirty="0">
                <a:cs typeface="Arial"/>
              </a:rPr>
              <a:t>v</a:t>
            </a:r>
            <a:r>
              <a:rPr lang="fi-FI" sz="1800" spc="-15" dirty="0">
                <a:cs typeface="Arial"/>
              </a:rPr>
              <a:t>a</a:t>
            </a:r>
            <a:r>
              <a:rPr lang="fi-FI" sz="1800" spc="-50" dirty="0">
                <a:cs typeface="Arial"/>
              </a:rPr>
              <a:t> </a:t>
            </a:r>
            <a:r>
              <a:rPr lang="fi-FI" sz="1800" spc="-20" dirty="0">
                <a:cs typeface="Arial"/>
              </a:rPr>
              <a:t>(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ou</a:t>
            </a:r>
            <a:r>
              <a:rPr lang="fi-FI" sz="1800" dirty="0">
                <a:cs typeface="Arial"/>
              </a:rPr>
              <a:t>l</a:t>
            </a:r>
            <a:r>
              <a:rPr lang="fi-FI" sz="1800" spc="-10" dirty="0">
                <a:cs typeface="Arial"/>
              </a:rPr>
              <a:t>utus</a:t>
            </a:r>
            <a:r>
              <a:rPr lang="fi-FI" sz="1800" spc="-85" dirty="0">
                <a:cs typeface="Arial"/>
              </a:rPr>
              <a:t> </a:t>
            </a:r>
            <a:r>
              <a:rPr lang="fi-FI" sz="1800" spc="-20" dirty="0">
                <a:cs typeface="Arial"/>
              </a:rPr>
              <a:t>j</a:t>
            </a:r>
            <a:r>
              <a:rPr lang="fi-FI" sz="1800" spc="-15" dirty="0">
                <a:cs typeface="Arial"/>
              </a:rPr>
              <a:t>a</a:t>
            </a:r>
            <a:r>
              <a:rPr lang="fi-FI" sz="1800" spc="-5" dirty="0">
                <a:cs typeface="Arial"/>
              </a:rPr>
              <a:t> </a:t>
            </a:r>
            <a:r>
              <a:rPr lang="fi-FI" sz="1800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o</a:t>
            </a:r>
            <a:r>
              <a:rPr lang="fi-FI" sz="1800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e</a:t>
            </a:r>
            <a:r>
              <a:rPr lang="fi-FI" sz="1800" spc="-40" dirty="0">
                <a:cs typeface="Arial"/>
              </a:rPr>
              <a:t>m</a:t>
            </a:r>
            <a:r>
              <a:rPr lang="fi-FI" sz="1800" spc="-15" dirty="0">
                <a:cs typeface="Arial"/>
              </a:rPr>
              <a:t>u</a:t>
            </a:r>
            <a:r>
              <a:rPr lang="fi-FI" sz="1800" dirty="0">
                <a:cs typeface="Arial"/>
              </a:rPr>
              <a:t>s</a:t>
            </a:r>
            <a:r>
              <a:rPr lang="fi-FI" sz="1800" spc="-10" dirty="0">
                <a:cs typeface="Arial"/>
              </a:rPr>
              <a:t>)</a:t>
            </a:r>
            <a:endParaRPr lang="fi-FI" sz="1800" dirty="0">
              <a:cs typeface="Arial"/>
            </a:endParaRPr>
          </a:p>
          <a:p>
            <a:pPr marL="722558" lvl="1" indent="-457154">
              <a:spcBef>
                <a:spcPts val="815"/>
              </a:spcBef>
              <a:buClr>
                <a:srgbClr val="243746"/>
              </a:buClr>
              <a:buFont typeface="Arial"/>
              <a:buAutoNum type="arabicParenR"/>
              <a:tabLst>
                <a:tab pos="723193" algn="l"/>
              </a:tabLst>
            </a:pPr>
            <a:r>
              <a:rPr lang="fi-FI" sz="1800" spc="-15" dirty="0">
                <a:cs typeface="Arial"/>
              </a:rPr>
              <a:t>E</a:t>
            </a:r>
            <a:r>
              <a:rPr lang="fi-FI" sz="1800" spc="-20" dirty="0">
                <a:cs typeface="Arial"/>
              </a:rPr>
              <a:t>r</a:t>
            </a:r>
            <a:r>
              <a:rPr lang="fi-FI" sz="1800" dirty="0">
                <a:cs typeface="Arial"/>
              </a:rPr>
              <a:t>i</a:t>
            </a:r>
            <a:r>
              <a:rPr lang="fi-FI" sz="1800" spc="-10" dirty="0">
                <a:cs typeface="Arial"/>
              </a:rPr>
              <a:t>ttä</a:t>
            </a:r>
            <a:r>
              <a:rPr lang="fi-FI" sz="1800" dirty="0">
                <a:cs typeface="Arial"/>
              </a:rPr>
              <a:t>i</a:t>
            </a:r>
            <a:r>
              <a:rPr lang="fi-FI" sz="1800" spc="-15" dirty="0">
                <a:cs typeface="Arial"/>
              </a:rPr>
              <a:t>n</a:t>
            </a:r>
            <a:r>
              <a:rPr lang="fi-FI" sz="1800" spc="-95" dirty="0">
                <a:cs typeface="Arial"/>
              </a:rPr>
              <a:t> </a:t>
            </a:r>
            <a:r>
              <a:rPr lang="fi-FI" sz="1800" spc="-25" dirty="0">
                <a:cs typeface="Arial"/>
              </a:rPr>
              <a:t>v</a:t>
            </a:r>
            <a:r>
              <a:rPr lang="fi-FI" sz="1800" spc="-10" dirty="0">
                <a:cs typeface="Arial"/>
              </a:rPr>
              <a:t>aat</a:t>
            </a:r>
            <a:r>
              <a:rPr lang="fi-FI" sz="1800" dirty="0">
                <a:cs typeface="Arial"/>
              </a:rPr>
              <a:t>i</a:t>
            </a:r>
            <a:r>
              <a:rPr lang="fi-FI" sz="1800" spc="-25" dirty="0">
                <a:cs typeface="Arial"/>
              </a:rPr>
              <a:t>v</a:t>
            </a:r>
            <a:r>
              <a:rPr lang="fi-FI" sz="1800" spc="-15" dirty="0">
                <a:cs typeface="Arial"/>
              </a:rPr>
              <a:t>a</a:t>
            </a:r>
            <a:r>
              <a:rPr lang="fi-FI" sz="1800" spc="-50" dirty="0">
                <a:cs typeface="Arial"/>
              </a:rPr>
              <a:t> </a:t>
            </a:r>
            <a:r>
              <a:rPr lang="fi-FI" sz="1800" spc="-20" dirty="0">
                <a:cs typeface="Arial"/>
              </a:rPr>
              <a:t>(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ou</a:t>
            </a:r>
            <a:r>
              <a:rPr lang="fi-FI" sz="1800" dirty="0">
                <a:cs typeface="Arial"/>
              </a:rPr>
              <a:t>l</a:t>
            </a:r>
            <a:r>
              <a:rPr lang="fi-FI" sz="1800" spc="-10" dirty="0">
                <a:cs typeface="Arial"/>
              </a:rPr>
              <a:t>utus</a:t>
            </a:r>
            <a:r>
              <a:rPr lang="fi-FI" sz="1800" spc="-7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s</a:t>
            </a:r>
            <a:r>
              <a:rPr lang="fi-FI" sz="1800" spc="-15" dirty="0">
                <a:cs typeface="Arial"/>
              </a:rPr>
              <a:t>e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ä</a:t>
            </a:r>
            <a:r>
              <a:rPr lang="fi-FI" sz="1800" spc="-5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o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e</a:t>
            </a:r>
            <a:r>
              <a:rPr lang="fi-FI" sz="1800" spc="-45" dirty="0">
                <a:cs typeface="Arial"/>
              </a:rPr>
              <a:t>m</a:t>
            </a:r>
            <a:r>
              <a:rPr lang="fi-FI" sz="1800" spc="-15" dirty="0">
                <a:cs typeface="Arial"/>
              </a:rPr>
              <a:t>u</a:t>
            </a:r>
            <a:r>
              <a:rPr lang="fi-FI" sz="1800" spc="-5" dirty="0">
                <a:cs typeface="Arial"/>
              </a:rPr>
              <a:t>s</a:t>
            </a:r>
            <a:r>
              <a:rPr lang="fi-FI" sz="1800" spc="-10" dirty="0">
                <a:cs typeface="Arial"/>
              </a:rPr>
              <a:t>)</a:t>
            </a:r>
            <a:endParaRPr lang="fi-FI" sz="1800" dirty="0">
              <a:cs typeface="Arial"/>
            </a:endParaRPr>
          </a:p>
          <a:p>
            <a:pPr marL="722558" lvl="1" indent="-457154">
              <a:spcBef>
                <a:spcPts val="795"/>
              </a:spcBef>
              <a:buClr>
                <a:srgbClr val="243746"/>
              </a:buClr>
              <a:buFont typeface="Arial"/>
              <a:buAutoNum type="arabicParenR"/>
              <a:tabLst>
                <a:tab pos="723193" algn="l"/>
              </a:tabLst>
            </a:pPr>
            <a:r>
              <a:rPr lang="fi-FI" sz="1800" spc="-155" dirty="0">
                <a:cs typeface="Arial"/>
              </a:rPr>
              <a:t>V</a:t>
            </a:r>
            <a:r>
              <a:rPr lang="fi-FI" sz="1800" spc="-10" dirty="0">
                <a:cs typeface="Arial"/>
              </a:rPr>
              <a:t>aat</a:t>
            </a:r>
            <a:r>
              <a:rPr lang="fi-FI" sz="1800" dirty="0">
                <a:cs typeface="Arial"/>
              </a:rPr>
              <a:t>i</a:t>
            </a:r>
            <a:r>
              <a:rPr lang="fi-FI" sz="1800" spc="-25" dirty="0">
                <a:cs typeface="Arial"/>
              </a:rPr>
              <a:t>v</a:t>
            </a:r>
            <a:r>
              <a:rPr lang="fi-FI" sz="1800" spc="-15" dirty="0">
                <a:cs typeface="Arial"/>
              </a:rPr>
              <a:t>a</a:t>
            </a:r>
            <a:r>
              <a:rPr lang="fi-FI" sz="1800" spc="-75" dirty="0">
                <a:cs typeface="Arial"/>
              </a:rPr>
              <a:t> </a:t>
            </a:r>
            <a:r>
              <a:rPr lang="fi-FI" sz="1800" spc="-20" dirty="0">
                <a:cs typeface="Arial"/>
              </a:rPr>
              <a:t>(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ou</a:t>
            </a:r>
            <a:r>
              <a:rPr lang="fi-FI" sz="1800" dirty="0">
                <a:cs typeface="Arial"/>
              </a:rPr>
              <a:t>l</a:t>
            </a:r>
            <a:r>
              <a:rPr lang="fi-FI" sz="1800" spc="-10" dirty="0">
                <a:cs typeface="Arial"/>
              </a:rPr>
              <a:t>utus</a:t>
            </a:r>
            <a:r>
              <a:rPr lang="fi-FI" sz="1800" spc="-8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s</a:t>
            </a:r>
            <a:r>
              <a:rPr lang="fi-FI" sz="1800" spc="-15" dirty="0">
                <a:cs typeface="Arial"/>
              </a:rPr>
              <a:t>e</a:t>
            </a:r>
            <a:r>
              <a:rPr lang="fi-FI" sz="1800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ä</a:t>
            </a:r>
            <a:r>
              <a:rPr lang="fi-FI" sz="1800" spc="-5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o</a:t>
            </a:r>
            <a:r>
              <a:rPr lang="fi-FI" sz="1800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e</a:t>
            </a:r>
            <a:r>
              <a:rPr lang="fi-FI" sz="1800" spc="-40" dirty="0">
                <a:cs typeface="Arial"/>
              </a:rPr>
              <a:t>m</a:t>
            </a:r>
            <a:r>
              <a:rPr lang="fi-FI" sz="1800" spc="-10" dirty="0">
                <a:cs typeface="Arial"/>
              </a:rPr>
              <a:t>us</a:t>
            </a:r>
            <a:r>
              <a:rPr lang="fi-FI" sz="1800" spc="-60" dirty="0">
                <a:cs typeface="Arial"/>
              </a:rPr>
              <a:t> </a:t>
            </a:r>
            <a:r>
              <a:rPr lang="fi-FI" sz="1800" spc="-10" dirty="0">
                <a:cs typeface="Arial"/>
              </a:rPr>
              <a:t>tai</a:t>
            </a:r>
            <a:r>
              <a:rPr lang="fi-FI" sz="1800" spc="-40" dirty="0">
                <a:cs typeface="Arial"/>
              </a:rPr>
              <a:t> </a:t>
            </a:r>
            <a:r>
              <a:rPr lang="fi-FI" sz="1800" spc="-10" dirty="0">
                <a:cs typeface="Arial"/>
              </a:rPr>
              <a:t>eri</a:t>
            </a:r>
            <a:r>
              <a:rPr lang="fi-FI" sz="1800" dirty="0">
                <a:cs typeface="Arial"/>
              </a:rPr>
              <a:t>k</a:t>
            </a:r>
            <a:r>
              <a:rPr lang="fi-FI" sz="1800" spc="-15" dirty="0">
                <a:cs typeface="Arial"/>
              </a:rPr>
              <a:t>o</a:t>
            </a:r>
            <a:r>
              <a:rPr lang="fi-FI" sz="1800" dirty="0">
                <a:cs typeface="Arial"/>
              </a:rPr>
              <a:t>i</a:t>
            </a:r>
            <a:r>
              <a:rPr lang="fi-FI" sz="1800" spc="-5" dirty="0">
                <a:cs typeface="Arial"/>
              </a:rPr>
              <a:t>s</a:t>
            </a:r>
            <a:r>
              <a:rPr lang="fi-FI" sz="1800" spc="-35" dirty="0">
                <a:cs typeface="Arial"/>
              </a:rPr>
              <a:t>t</a:t>
            </a:r>
            <a:r>
              <a:rPr lang="fi-FI" sz="1800" spc="-15" dirty="0">
                <a:cs typeface="Arial"/>
              </a:rPr>
              <a:t>u</a:t>
            </a:r>
            <a:r>
              <a:rPr lang="fi-FI" sz="1800" spc="-40" dirty="0">
                <a:cs typeface="Arial"/>
              </a:rPr>
              <a:t>m</a:t>
            </a:r>
            <a:r>
              <a:rPr lang="fi-FI" sz="1800" dirty="0">
                <a:cs typeface="Arial"/>
              </a:rPr>
              <a:t>i</a:t>
            </a:r>
            <a:r>
              <a:rPr lang="fi-FI" sz="1800" spc="-10" dirty="0">
                <a:cs typeface="Arial"/>
              </a:rPr>
              <a:t>nen)</a:t>
            </a:r>
            <a:endParaRPr lang="fi-FI" sz="1800" dirty="0">
              <a:cs typeface="Arial"/>
            </a:endParaRPr>
          </a:p>
          <a:p>
            <a:pPr marL="722558" lvl="1" indent="-457154">
              <a:spcBef>
                <a:spcPts val="790"/>
              </a:spcBef>
              <a:buClr>
                <a:srgbClr val="243746"/>
              </a:buClr>
              <a:buFont typeface="Arial"/>
              <a:buAutoNum type="arabicParenR"/>
              <a:tabLst>
                <a:tab pos="723193" algn="l"/>
              </a:tabLst>
            </a:pPr>
            <a:r>
              <a:rPr lang="fi-FI" sz="1800" spc="-240" dirty="0">
                <a:cs typeface="Arial"/>
              </a:rPr>
              <a:t>T</a:t>
            </a:r>
            <a:r>
              <a:rPr lang="fi-FI" sz="1800" spc="-15" dirty="0">
                <a:cs typeface="Arial"/>
              </a:rPr>
              <a:t>a</a:t>
            </a:r>
            <a:r>
              <a:rPr lang="fi-FI" sz="1800" spc="-25" dirty="0">
                <a:cs typeface="Arial"/>
              </a:rPr>
              <a:t>v</a:t>
            </a:r>
            <a:r>
              <a:rPr lang="fi-FI" sz="1800" spc="-15" dirty="0">
                <a:cs typeface="Arial"/>
              </a:rPr>
              <a:t>ano</a:t>
            </a:r>
            <a:r>
              <a:rPr lang="fi-FI" sz="1800" spc="-40" dirty="0">
                <a:cs typeface="Arial"/>
              </a:rPr>
              <a:t>m</a:t>
            </a:r>
            <a:r>
              <a:rPr lang="fi-FI" sz="1800" spc="-15" dirty="0">
                <a:cs typeface="Arial"/>
              </a:rPr>
              <a:t>a</a:t>
            </a:r>
            <a:r>
              <a:rPr lang="fi-FI" sz="1800" dirty="0">
                <a:cs typeface="Arial"/>
              </a:rPr>
              <a:t>i</a:t>
            </a:r>
            <a:r>
              <a:rPr lang="fi-FI" sz="1800" spc="-15" dirty="0">
                <a:cs typeface="Arial"/>
              </a:rPr>
              <a:t>nen</a:t>
            </a:r>
            <a:r>
              <a:rPr lang="fi-FI" sz="1800" spc="-25" dirty="0">
                <a:cs typeface="Arial"/>
              </a:rPr>
              <a:t> </a:t>
            </a:r>
            <a:r>
              <a:rPr lang="fi-FI" sz="1800" spc="-20" dirty="0">
                <a:cs typeface="Arial"/>
              </a:rPr>
              <a:t>(</a:t>
            </a:r>
            <a:r>
              <a:rPr lang="fi-FI" sz="1800" b="1" spc="-5" dirty="0">
                <a:cs typeface="Arial"/>
              </a:rPr>
              <a:t>k</a:t>
            </a:r>
            <a:r>
              <a:rPr lang="fi-FI" sz="1800" b="1" spc="-15" dirty="0">
                <a:cs typeface="Arial"/>
              </a:rPr>
              <a:t>ou</a:t>
            </a:r>
            <a:r>
              <a:rPr lang="fi-FI" sz="1800" b="1" dirty="0">
                <a:cs typeface="Arial"/>
              </a:rPr>
              <a:t>l</a:t>
            </a:r>
            <a:r>
              <a:rPr lang="fi-FI" sz="1800" b="1" spc="-10" dirty="0">
                <a:cs typeface="Arial"/>
              </a:rPr>
              <a:t>utus</a:t>
            </a:r>
            <a:r>
              <a:rPr lang="fi-FI" sz="1800" b="1" spc="-85" dirty="0">
                <a:cs typeface="Arial"/>
              </a:rPr>
              <a:t> </a:t>
            </a:r>
            <a:r>
              <a:rPr lang="fi-FI" sz="1800" b="1" spc="-20" dirty="0">
                <a:cs typeface="Arial"/>
              </a:rPr>
              <a:t>r</a:t>
            </a:r>
            <a:r>
              <a:rPr lang="fi-FI" sz="1800" b="1" dirty="0">
                <a:cs typeface="Arial"/>
              </a:rPr>
              <a:t>ii</a:t>
            </a:r>
            <a:r>
              <a:rPr lang="fi-FI" sz="1800" b="1" spc="-10" dirty="0">
                <a:cs typeface="Arial"/>
              </a:rPr>
              <a:t>ttää</a:t>
            </a:r>
            <a:r>
              <a:rPr lang="fi-FI" sz="1800" spc="-10" dirty="0">
                <a:cs typeface="Arial"/>
              </a:rPr>
              <a:t>)</a:t>
            </a:r>
            <a:endParaRPr lang="fi-FI" sz="1800" dirty="0">
              <a:cs typeface="Arial"/>
            </a:endParaRPr>
          </a:p>
          <a:p>
            <a:pPr marL="722558" lvl="1" indent="-457154">
              <a:spcBef>
                <a:spcPts val="815"/>
              </a:spcBef>
              <a:buClr>
                <a:srgbClr val="243746"/>
              </a:buClr>
              <a:buFont typeface="Arial"/>
              <a:buAutoNum type="arabicParenR"/>
              <a:tabLst>
                <a:tab pos="723193" algn="l"/>
              </a:tabLst>
            </a:pPr>
            <a:r>
              <a:rPr lang="fi-FI" sz="1800" spc="-10" dirty="0">
                <a:cs typeface="Arial"/>
              </a:rPr>
              <a:t>V</a:t>
            </a:r>
            <a:r>
              <a:rPr lang="fi-FI" sz="1800" spc="-15" dirty="0">
                <a:cs typeface="Arial"/>
              </a:rPr>
              <a:t>ähä</a:t>
            </a:r>
            <a:r>
              <a:rPr lang="fi-FI" sz="1800" spc="5" dirty="0">
                <a:cs typeface="Arial"/>
              </a:rPr>
              <a:t>i</a:t>
            </a:r>
            <a:r>
              <a:rPr lang="fi-FI" sz="1800" spc="-15" dirty="0">
                <a:cs typeface="Arial"/>
              </a:rPr>
              <a:t>nen</a:t>
            </a:r>
            <a:r>
              <a:rPr lang="fi-FI" sz="1800" spc="-70" dirty="0">
                <a:cs typeface="Arial"/>
              </a:rPr>
              <a:t> </a:t>
            </a:r>
            <a:r>
              <a:rPr lang="fi-FI" sz="1800" spc="-20" dirty="0">
                <a:cs typeface="Arial"/>
              </a:rPr>
              <a:t>(riittävä </a:t>
            </a:r>
            <a:r>
              <a:rPr lang="fi-FI" sz="1800" spc="-15" dirty="0">
                <a:cs typeface="Arial"/>
              </a:rPr>
              <a:t>o</a:t>
            </a:r>
            <a:r>
              <a:rPr lang="fi-FI" sz="1800" dirty="0">
                <a:cs typeface="Arial"/>
              </a:rPr>
              <a:t>s</a:t>
            </a:r>
            <a:r>
              <a:rPr lang="fi-FI" sz="1800" spc="-15" dirty="0">
                <a:cs typeface="Arial"/>
              </a:rPr>
              <a:t>aa</a:t>
            </a:r>
            <a:r>
              <a:rPr lang="fi-FI" sz="1800" spc="-40" dirty="0">
                <a:cs typeface="Arial"/>
              </a:rPr>
              <a:t>m</a:t>
            </a:r>
            <a:r>
              <a:rPr lang="fi-FI" sz="1800" dirty="0">
                <a:cs typeface="Arial"/>
              </a:rPr>
              <a:t>i</a:t>
            </a:r>
            <a:r>
              <a:rPr lang="fi-FI" sz="1800" spc="-15" dirty="0">
                <a:cs typeface="Arial"/>
              </a:rPr>
              <a:t>nen)</a:t>
            </a:r>
            <a:endParaRPr lang="fi-FI" sz="1800" dirty="0">
              <a:cs typeface="Arial"/>
            </a:endParaRPr>
          </a:p>
          <a:p>
            <a:pPr marL="356834" marR="5079" indent="-344136">
              <a:spcBef>
                <a:spcPts val="780"/>
              </a:spcBef>
              <a:buClr>
                <a:srgbClr val="243746"/>
              </a:buClr>
              <a:buFont typeface="Arial"/>
              <a:buChar char="•"/>
              <a:tabLst>
                <a:tab pos="357469" algn="l"/>
              </a:tabLst>
            </a:pPr>
            <a:r>
              <a:rPr lang="fi-FI" dirty="0">
                <a:cs typeface="Arial"/>
              </a:rPr>
              <a:t>Rakennusvalvontaviranomaisen on tarkistettava, että sille ilmoitetulla suunnittelijalla ja työnjohtajalla on todistuksella osoitettu pätevyys kyseiseen tavanomaiseen, vaativaan, erittäin vaativaan tai poikkeuksellisen vaativaan tehtävään.</a:t>
            </a:r>
          </a:p>
          <a:p>
            <a:pPr marL="356834" marR="5079" indent="-344136">
              <a:spcBef>
                <a:spcPts val="780"/>
              </a:spcBef>
              <a:buClr>
                <a:srgbClr val="243746"/>
              </a:buClr>
              <a:buFont typeface="Arial"/>
              <a:buChar char="•"/>
              <a:tabLst>
                <a:tab pos="357469" algn="l"/>
              </a:tabLst>
            </a:pPr>
            <a:r>
              <a:rPr lang="fi-FI" dirty="0">
                <a:cs typeface="Arial"/>
              </a:rPr>
              <a:t>Rakennusvalvonta voi </a:t>
            </a:r>
            <a:r>
              <a:rPr lang="fi-FI" b="1" dirty="0">
                <a:cs typeface="Arial"/>
              </a:rPr>
              <a:t>perustellusta syystä </a:t>
            </a:r>
            <a:r>
              <a:rPr lang="fi-FI" dirty="0">
                <a:cs typeface="Arial"/>
              </a:rPr>
              <a:t>kelpoisuuden toteamisen lisäksi arvioida, </a:t>
            </a:r>
          </a:p>
          <a:p>
            <a:pPr marL="718784" marR="5079" lvl="1" indent="-344136">
              <a:spcBef>
                <a:spcPts val="780"/>
              </a:spcBef>
              <a:buClr>
                <a:srgbClr val="243746"/>
              </a:buClr>
              <a:buFont typeface="Arial"/>
              <a:buChar char="•"/>
              <a:tabLst>
                <a:tab pos="357469" algn="l"/>
              </a:tabLst>
            </a:pPr>
            <a:r>
              <a:rPr lang="fi-FI" dirty="0">
                <a:cs typeface="Arial"/>
              </a:rPr>
              <a:t>riittävätkö ilmoitetun vastaavan suunnittelijan tai työnjohtajan tosiasialliset ajankäytölliset voimavarat tehtävän suorittamiseen tai </a:t>
            </a:r>
          </a:p>
          <a:p>
            <a:pPr marL="718784" marR="5079" lvl="1" indent="-344136">
              <a:spcBef>
                <a:spcPts val="780"/>
              </a:spcBef>
              <a:buClr>
                <a:srgbClr val="243746"/>
              </a:buClr>
              <a:buFont typeface="Arial"/>
              <a:buChar char="•"/>
              <a:tabLst>
                <a:tab pos="357469" algn="l"/>
              </a:tabLst>
            </a:pPr>
            <a:r>
              <a:rPr lang="fi-FI" dirty="0">
                <a:cs typeface="Arial"/>
              </a:rPr>
              <a:t>onko henkilö aikaisemmassa suunnittelu- tai työnjohtotehtävässä edeltävien kahden vuoden aikana osoittanut kyvyttömyytensä samanlaiseen tehtävään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2B8CA9-760C-4701-9E70-EE89EA57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D50CA-F9F4-4F82-9F28-967629681EF9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17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Laki rakentamisen suunnittelu- ja työnjohtotehtävissä toimivien pätevyyden osoittamisesta (812/2023)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Ympä</a:t>
            </a:r>
            <a:r>
              <a:rPr lang="fi-FI" spc="10" dirty="0">
                <a:cs typeface="Arial"/>
              </a:rPr>
              <a:t>r</a:t>
            </a:r>
            <a:r>
              <a:rPr lang="fi-FI" spc="-15" dirty="0">
                <a:cs typeface="Arial"/>
              </a:rPr>
              <a:t>i</a:t>
            </a:r>
            <a:r>
              <a:rPr lang="fi-FI" dirty="0">
                <a:cs typeface="Arial"/>
              </a:rPr>
              <a:t>s</a:t>
            </a:r>
            <a:r>
              <a:rPr lang="fi-FI" spc="-15" dirty="0">
                <a:cs typeface="Arial"/>
              </a:rPr>
              <a:t>t</a:t>
            </a:r>
            <a:r>
              <a:rPr lang="fi-FI" spc="-25" dirty="0">
                <a:cs typeface="Arial"/>
              </a:rPr>
              <a:t>ö</a:t>
            </a:r>
            <a:r>
              <a:rPr lang="fi-FI" spc="-15" dirty="0">
                <a:cs typeface="Arial"/>
              </a:rPr>
              <a:t>mi</a:t>
            </a:r>
            <a:r>
              <a:rPr lang="fi-FI" dirty="0">
                <a:cs typeface="Arial"/>
              </a:rPr>
              <a:t>n</a:t>
            </a:r>
            <a:r>
              <a:rPr lang="fi-FI" spc="-15" dirty="0">
                <a:cs typeface="Arial"/>
              </a:rPr>
              <a:t>i</a:t>
            </a:r>
            <a:r>
              <a:rPr lang="fi-FI" spc="-25" dirty="0">
                <a:cs typeface="Arial"/>
              </a:rPr>
              <a:t>s</a:t>
            </a:r>
            <a:r>
              <a:rPr lang="fi-FI" spc="-15" dirty="0">
                <a:cs typeface="Arial"/>
              </a:rPr>
              <a:t>t</a:t>
            </a:r>
            <a:r>
              <a:rPr lang="fi-FI" dirty="0">
                <a:cs typeface="Arial"/>
              </a:rPr>
              <a:t>e</a:t>
            </a:r>
            <a:r>
              <a:rPr lang="fi-FI" spc="-15" dirty="0">
                <a:cs typeface="Arial"/>
              </a:rPr>
              <a:t>ri</a:t>
            </a:r>
            <a:r>
              <a:rPr lang="fi-FI" dirty="0">
                <a:cs typeface="Arial"/>
              </a:rPr>
              <a:t>ön</a:t>
            </a:r>
            <a:r>
              <a:rPr lang="fi-FI" spc="-90" dirty="0">
                <a:cs typeface="Arial"/>
              </a:rPr>
              <a:t> </a:t>
            </a:r>
            <a:r>
              <a:rPr lang="fi-FI" spc="-25" dirty="0">
                <a:cs typeface="Arial"/>
              </a:rPr>
              <a:t>v</a:t>
            </a:r>
            <a:r>
              <a:rPr lang="fi-FI" dirty="0">
                <a:cs typeface="Arial"/>
              </a:rPr>
              <a:t>a</a:t>
            </a:r>
            <a:r>
              <a:rPr lang="fi-FI" spc="-15" dirty="0">
                <a:cs typeface="Arial"/>
              </a:rPr>
              <a:t>l</a:t>
            </a:r>
            <a:r>
              <a:rPr lang="fi-FI" spc="5" dirty="0">
                <a:cs typeface="Arial"/>
              </a:rPr>
              <a:t>t</a:t>
            </a:r>
            <a:r>
              <a:rPr lang="fi-FI" dirty="0">
                <a:cs typeface="Arial"/>
              </a:rPr>
              <a:t>uut</a:t>
            </a:r>
            <a:r>
              <a:rPr lang="fi-FI" spc="-15" dirty="0">
                <a:cs typeface="Arial"/>
              </a:rPr>
              <a:t>t</a:t>
            </a:r>
            <a:r>
              <a:rPr lang="fi-FI" dirty="0">
                <a:cs typeface="Arial"/>
              </a:rPr>
              <a:t>a</a:t>
            </a:r>
            <a:r>
              <a:rPr lang="fi-FI" spc="-15" dirty="0">
                <a:cs typeface="Arial"/>
              </a:rPr>
              <a:t>m</a:t>
            </a:r>
            <a:r>
              <a:rPr lang="fi-FI" dirty="0">
                <a:cs typeface="Arial"/>
              </a:rPr>
              <a:t>a</a:t>
            </a:r>
            <a:r>
              <a:rPr lang="fi-FI" spc="-85" dirty="0">
                <a:cs typeface="Arial"/>
              </a:rPr>
              <a:t> </a:t>
            </a:r>
            <a:r>
              <a:rPr lang="fi-FI" spc="5" dirty="0">
                <a:cs typeface="Arial"/>
              </a:rPr>
              <a:t>t</a:t>
            </a:r>
            <a:r>
              <a:rPr lang="fi-FI" dirty="0">
                <a:cs typeface="Arial"/>
              </a:rPr>
              <a:t>o</a:t>
            </a:r>
            <a:r>
              <a:rPr lang="fi-FI" spc="-15" dirty="0">
                <a:cs typeface="Arial"/>
              </a:rPr>
              <a:t>i</a:t>
            </a:r>
            <a:r>
              <a:rPr lang="fi-FI" spc="5" dirty="0">
                <a:cs typeface="Arial"/>
              </a:rPr>
              <a:t>m</a:t>
            </a:r>
            <a:r>
              <a:rPr lang="fi-FI" spc="-15" dirty="0">
                <a:cs typeface="Arial"/>
              </a:rPr>
              <a:t>i</a:t>
            </a:r>
            <a:r>
              <a:rPr lang="fi-FI" dirty="0">
                <a:cs typeface="Arial"/>
              </a:rPr>
              <a:t>e</a:t>
            </a:r>
            <a:r>
              <a:rPr lang="fi-FI" spc="-15" dirty="0">
                <a:cs typeface="Arial"/>
              </a:rPr>
              <a:t>li</a:t>
            </a:r>
            <a:r>
              <a:rPr lang="fi-FI" spc="-25" dirty="0">
                <a:cs typeface="Arial"/>
              </a:rPr>
              <a:t>n</a:t>
            </a:r>
            <a:r>
              <a:rPr lang="fi-FI" spc="-55" dirty="0">
                <a:cs typeface="Arial"/>
              </a:rPr>
              <a:t>/</a:t>
            </a:r>
            <a:r>
              <a:rPr lang="fi-FI" spc="5" dirty="0">
                <a:cs typeface="Arial"/>
              </a:rPr>
              <a:t>-</a:t>
            </a:r>
            <a:r>
              <a:rPr lang="fi-FI" spc="-30" dirty="0">
                <a:cs typeface="Arial"/>
              </a:rPr>
              <a:t>e</a:t>
            </a:r>
            <a:r>
              <a:rPr lang="fi-FI" spc="-15" dirty="0">
                <a:cs typeface="Arial"/>
              </a:rPr>
              <a:t>li</a:t>
            </a:r>
            <a:r>
              <a:rPr lang="fi-FI" spc="-20" dirty="0">
                <a:cs typeface="Arial"/>
              </a:rPr>
              <a:t>m</a:t>
            </a:r>
            <a:r>
              <a:rPr lang="fi-FI" dirty="0">
                <a:cs typeface="Arial"/>
              </a:rPr>
              <a:t>et </a:t>
            </a:r>
            <a:r>
              <a:rPr lang="fi-FI" spc="-25" dirty="0">
                <a:cs typeface="Arial"/>
              </a:rPr>
              <a:t>y</a:t>
            </a:r>
            <a:r>
              <a:rPr lang="fi-FI" spc="-15" dirty="0">
                <a:cs typeface="Arial"/>
              </a:rPr>
              <a:t>ll</a:t>
            </a:r>
            <a:r>
              <a:rPr lang="fi-FI" dirty="0">
                <a:cs typeface="Arial"/>
              </a:rPr>
              <a:t>äp</a:t>
            </a:r>
            <a:r>
              <a:rPr lang="fi-FI" spc="-15" dirty="0">
                <a:cs typeface="Arial"/>
              </a:rPr>
              <a:t>i</a:t>
            </a:r>
            <a:r>
              <a:rPr lang="fi-FI" spc="5" dirty="0">
                <a:cs typeface="Arial"/>
              </a:rPr>
              <a:t>t</a:t>
            </a:r>
            <a:r>
              <a:rPr lang="fi-FI" dirty="0">
                <a:cs typeface="Arial"/>
              </a:rPr>
              <a:t>ää</a:t>
            </a:r>
            <a:r>
              <a:rPr lang="fi-FI" spc="-65" dirty="0">
                <a:cs typeface="Arial"/>
              </a:rPr>
              <a:t> </a:t>
            </a:r>
            <a:r>
              <a:rPr lang="fi-FI" spc="-25" dirty="0">
                <a:cs typeface="Arial"/>
              </a:rPr>
              <a:t>v</a:t>
            </a:r>
            <a:r>
              <a:rPr lang="fi-FI" spc="-15" dirty="0">
                <a:cs typeface="Arial"/>
              </a:rPr>
              <a:t>i</a:t>
            </a:r>
            <a:r>
              <a:rPr lang="fi-FI" spc="5" dirty="0">
                <a:cs typeface="Arial"/>
              </a:rPr>
              <a:t>r</a:t>
            </a:r>
            <a:r>
              <a:rPr lang="fi-FI" dirty="0">
                <a:cs typeface="Arial"/>
              </a:rPr>
              <a:t>a</a:t>
            </a:r>
            <a:r>
              <a:rPr lang="fi-FI" spc="-15" dirty="0">
                <a:cs typeface="Arial"/>
              </a:rPr>
              <a:t>lli</a:t>
            </a:r>
            <a:r>
              <a:rPr lang="fi-FI" dirty="0">
                <a:cs typeface="Arial"/>
              </a:rPr>
              <a:t>s</a:t>
            </a:r>
            <a:r>
              <a:rPr lang="fi-FI" spc="10" dirty="0">
                <a:cs typeface="Arial"/>
              </a:rPr>
              <a:t>t</a:t>
            </a:r>
            <a:r>
              <a:rPr lang="fi-FI" dirty="0">
                <a:cs typeface="Arial"/>
              </a:rPr>
              <a:t>a</a:t>
            </a:r>
            <a:r>
              <a:rPr lang="fi-FI" spc="-85" dirty="0">
                <a:cs typeface="Arial"/>
              </a:rPr>
              <a:t> </a:t>
            </a:r>
            <a:r>
              <a:rPr lang="fi-FI" spc="5" dirty="0">
                <a:cs typeface="Arial"/>
              </a:rPr>
              <a:t>r</a:t>
            </a:r>
            <a:r>
              <a:rPr lang="fi-FI" dirty="0">
                <a:cs typeface="Arial"/>
              </a:rPr>
              <a:t>e</a:t>
            </a:r>
            <a:r>
              <a:rPr lang="fi-FI" spc="20" dirty="0">
                <a:cs typeface="Arial"/>
              </a:rPr>
              <a:t>k</a:t>
            </a:r>
            <a:r>
              <a:rPr lang="fi-FI" spc="-15" dirty="0">
                <a:cs typeface="Arial"/>
              </a:rPr>
              <a:t>i</a:t>
            </a:r>
            <a:r>
              <a:rPr lang="fi-FI" dirty="0">
                <a:cs typeface="Arial"/>
              </a:rPr>
              <a:t>s</a:t>
            </a:r>
            <a:r>
              <a:rPr lang="fi-FI" spc="-15" dirty="0">
                <a:cs typeface="Arial"/>
              </a:rPr>
              <a:t>t</a:t>
            </a:r>
            <a:r>
              <a:rPr lang="fi-FI" spc="-25" dirty="0">
                <a:cs typeface="Arial"/>
              </a:rPr>
              <a:t>e</a:t>
            </a:r>
            <a:r>
              <a:rPr lang="fi-FI" spc="5" dirty="0">
                <a:cs typeface="Arial"/>
              </a:rPr>
              <a:t>r</a:t>
            </a:r>
            <a:r>
              <a:rPr lang="fi-FI" spc="-15" dirty="0">
                <a:cs typeface="Arial"/>
              </a:rPr>
              <a:t>i</a:t>
            </a:r>
            <a:r>
              <a:rPr lang="fi-FI" spc="-25" dirty="0">
                <a:cs typeface="Arial"/>
              </a:rPr>
              <a:t>ä</a:t>
            </a:r>
            <a:r>
              <a:rPr lang="fi-FI" dirty="0">
                <a:cs typeface="Arial"/>
              </a:rPr>
              <a:t>,</a:t>
            </a:r>
            <a:r>
              <a:rPr lang="fi-FI" spc="-100" dirty="0">
                <a:cs typeface="Arial"/>
              </a:rPr>
              <a:t> </a:t>
            </a:r>
            <a:r>
              <a:rPr lang="fi-FI" spc="10" dirty="0">
                <a:cs typeface="Arial"/>
              </a:rPr>
              <a:t>j</a:t>
            </a:r>
            <a:r>
              <a:rPr lang="fi-FI" dirty="0">
                <a:cs typeface="Arial"/>
              </a:rPr>
              <a:t>o</a:t>
            </a:r>
            <a:r>
              <a:rPr lang="fi-FI" spc="20" dirty="0">
                <a:cs typeface="Arial"/>
              </a:rPr>
              <a:t>k</a:t>
            </a:r>
            <a:r>
              <a:rPr lang="fi-FI" dirty="0">
                <a:cs typeface="Arial"/>
              </a:rPr>
              <a:t>a</a:t>
            </a:r>
            <a:r>
              <a:rPr lang="fi-FI" spc="-85" dirty="0">
                <a:cs typeface="Arial"/>
              </a:rPr>
              <a:t> </a:t>
            </a:r>
            <a:r>
              <a:rPr lang="fi-FI" dirty="0">
                <a:cs typeface="Arial"/>
              </a:rPr>
              <a:t>s</a:t>
            </a:r>
            <a:r>
              <a:rPr lang="fi-FI" spc="-10" dirty="0">
                <a:cs typeface="Arial"/>
              </a:rPr>
              <a:t>i</a:t>
            </a:r>
            <a:r>
              <a:rPr lang="fi-FI" dirty="0">
                <a:cs typeface="Arial"/>
              </a:rPr>
              <a:t>sä</a:t>
            </a:r>
            <a:r>
              <a:rPr lang="fi-FI" spc="-10" dirty="0">
                <a:cs typeface="Arial"/>
              </a:rPr>
              <a:t>l</a:t>
            </a:r>
            <a:r>
              <a:rPr lang="fi-FI" spc="5" dirty="0">
                <a:cs typeface="Arial"/>
              </a:rPr>
              <a:t>t</a:t>
            </a:r>
            <a:r>
              <a:rPr lang="fi-FI" dirty="0">
                <a:cs typeface="Arial"/>
              </a:rPr>
              <a:t>ää</a:t>
            </a:r>
            <a:r>
              <a:rPr lang="fi-FI" spc="-90" dirty="0">
                <a:cs typeface="Arial"/>
              </a:rPr>
              <a:t> </a:t>
            </a:r>
            <a:r>
              <a:rPr lang="fi-FI" spc="5" dirty="0">
                <a:cs typeface="Arial"/>
              </a:rPr>
              <a:t>t</a:t>
            </a:r>
            <a:r>
              <a:rPr lang="fi-FI" spc="-15" dirty="0">
                <a:cs typeface="Arial"/>
              </a:rPr>
              <a:t>i</a:t>
            </a:r>
            <a:r>
              <a:rPr lang="fi-FI" dirty="0">
                <a:cs typeface="Arial"/>
              </a:rPr>
              <a:t>edot suunnittelijoiden </a:t>
            </a:r>
            <a:r>
              <a:rPr lang="fi-FI" spc="20" dirty="0">
                <a:cs typeface="Arial"/>
              </a:rPr>
              <a:t>k</a:t>
            </a:r>
            <a:r>
              <a:rPr lang="fi-FI" dirty="0">
                <a:cs typeface="Arial"/>
              </a:rPr>
              <a:t>ou</a:t>
            </a:r>
            <a:r>
              <a:rPr lang="fi-FI" spc="-20" dirty="0">
                <a:cs typeface="Arial"/>
              </a:rPr>
              <a:t>l</a:t>
            </a:r>
            <a:r>
              <a:rPr lang="fi-FI" dirty="0">
                <a:cs typeface="Arial"/>
              </a:rPr>
              <a:t>u</a:t>
            </a:r>
            <a:r>
              <a:rPr lang="fi-FI" spc="-20" dirty="0">
                <a:cs typeface="Arial"/>
              </a:rPr>
              <a:t>t</a:t>
            </a:r>
            <a:r>
              <a:rPr lang="fi-FI" spc="-30" dirty="0">
                <a:cs typeface="Arial"/>
              </a:rPr>
              <a:t>u</a:t>
            </a:r>
            <a:r>
              <a:rPr lang="fi-FI" dirty="0">
                <a:cs typeface="Arial"/>
              </a:rPr>
              <a:t>ks</a:t>
            </a:r>
            <a:r>
              <a:rPr lang="fi-FI" spc="-25" dirty="0">
                <a:cs typeface="Arial"/>
              </a:rPr>
              <a:t>e</a:t>
            </a:r>
            <a:r>
              <a:rPr lang="fi-FI" dirty="0">
                <a:cs typeface="Arial"/>
              </a:rPr>
              <a:t>s</a:t>
            </a:r>
            <a:r>
              <a:rPr lang="fi-FI" spc="-15" dirty="0">
                <a:cs typeface="Arial"/>
              </a:rPr>
              <a:t>t</a:t>
            </a:r>
            <a:r>
              <a:rPr lang="fi-FI" dirty="0">
                <a:cs typeface="Arial"/>
              </a:rPr>
              <a:t>a,</a:t>
            </a:r>
            <a:r>
              <a:rPr lang="fi-FI" spc="-105" dirty="0">
                <a:cs typeface="Arial"/>
              </a:rPr>
              <a:t> </a:t>
            </a:r>
            <a:r>
              <a:rPr lang="fi-FI" dirty="0">
                <a:cs typeface="Arial"/>
              </a:rPr>
              <a:t>e</a:t>
            </a:r>
            <a:r>
              <a:rPr lang="fi-FI" spc="5" dirty="0">
                <a:cs typeface="Arial"/>
              </a:rPr>
              <a:t>r</a:t>
            </a:r>
            <a:r>
              <a:rPr lang="fi-FI" spc="-15" dirty="0">
                <a:cs typeface="Arial"/>
              </a:rPr>
              <a:t>i</a:t>
            </a:r>
            <a:r>
              <a:rPr lang="fi-FI" spc="20" dirty="0">
                <a:cs typeface="Arial"/>
              </a:rPr>
              <a:t>k</a:t>
            </a:r>
            <a:r>
              <a:rPr lang="fi-FI" dirty="0">
                <a:cs typeface="Arial"/>
              </a:rPr>
              <a:t>o</a:t>
            </a:r>
            <a:r>
              <a:rPr lang="fi-FI" spc="-15" dirty="0">
                <a:cs typeface="Arial"/>
              </a:rPr>
              <a:t>i</a:t>
            </a:r>
            <a:r>
              <a:rPr lang="fi-FI" spc="-25" dirty="0">
                <a:cs typeface="Arial"/>
              </a:rPr>
              <a:t>s</a:t>
            </a:r>
            <a:r>
              <a:rPr lang="fi-FI" spc="-20" dirty="0">
                <a:cs typeface="Arial"/>
              </a:rPr>
              <a:t>t</a:t>
            </a:r>
            <a:r>
              <a:rPr lang="fi-FI" dirty="0">
                <a:cs typeface="Arial"/>
              </a:rPr>
              <a:t>u</a:t>
            </a:r>
            <a:r>
              <a:rPr lang="fi-FI" spc="-20" dirty="0">
                <a:cs typeface="Arial"/>
              </a:rPr>
              <a:t>m</a:t>
            </a:r>
            <a:r>
              <a:rPr lang="fi-FI" spc="-15" dirty="0">
                <a:cs typeface="Arial"/>
              </a:rPr>
              <a:t>i</a:t>
            </a:r>
            <a:r>
              <a:rPr lang="fi-FI" spc="-25" dirty="0">
                <a:cs typeface="Arial"/>
              </a:rPr>
              <a:t>s</a:t>
            </a:r>
            <a:r>
              <a:rPr lang="fi-FI" dirty="0">
                <a:cs typeface="Arial"/>
              </a:rPr>
              <a:t>e</a:t>
            </a:r>
            <a:r>
              <a:rPr lang="fi-FI" spc="-25" dirty="0">
                <a:cs typeface="Arial"/>
              </a:rPr>
              <a:t>s</a:t>
            </a:r>
            <a:r>
              <a:rPr lang="fi-FI" spc="-20" dirty="0">
                <a:cs typeface="Arial"/>
              </a:rPr>
              <a:t>t</a:t>
            </a:r>
            <a:r>
              <a:rPr lang="fi-FI" dirty="0">
                <a:cs typeface="Arial"/>
              </a:rPr>
              <a:t>a</a:t>
            </a:r>
            <a:r>
              <a:rPr lang="fi-FI" spc="-90" dirty="0">
                <a:cs typeface="Arial"/>
              </a:rPr>
              <a:t> </a:t>
            </a:r>
            <a:r>
              <a:rPr lang="fi-FI" spc="10" dirty="0">
                <a:cs typeface="Arial"/>
              </a:rPr>
              <a:t>j</a:t>
            </a:r>
            <a:r>
              <a:rPr lang="fi-FI" dirty="0">
                <a:cs typeface="Arial"/>
              </a:rPr>
              <a:t>a</a:t>
            </a:r>
            <a:r>
              <a:rPr lang="fi-FI" spc="-40" dirty="0">
                <a:cs typeface="Arial"/>
              </a:rPr>
              <a:t> </a:t>
            </a:r>
            <a:r>
              <a:rPr lang="fi-FI" spc="20" dirty="0">
                <a:cs typeface="Arial"/>
              </a:rPr>
              <a:t>k</a:t>
            </a:r>
            <a:r>
              <a:rPr lang="fi-FI" dirty="0">
                <a:cs typeface="Arial"/>
              </a:rPr>
              <a:t>oke</a:t>
            </a:r>
            <a:r>
              <a:rPr lang="fi-FI" spc="-20" dirty="0">
                <a:cs typeface="Arial"/>
              </a:rPr>
              <a:t>m</a:t>
            </a:r>
            <a:r>
              <a:rPr lang="fi-FI" spc="-30" dirty="0">
                <a:cs typeface="Arial"/>
              </a:rPr>
              <a:t>u</a:t>
            </a:r>
            <a:r>
              <a:rPr lang="fi-FI" dirty="0">
                <a:cs typeface="Arial"/>
              </a:rPr>
              <a:t>k</a:t>
            </a:r>
            <a:r>
              <a:rPr lang="fi-FI" spc="-25" dirty="0">
                <a:cs typeface="Arial"/>
              </a:rPr>
              <a:t>s</a:t>
            </a:r>
            <a:r>
              <a:rPr lang="fi-FI" dirty="0">
                <a:cs typeface="Arial"/>
              </a:rPr>
              <a:t>e</a:t>
            </a:r>
            <a:r>
              <a:rPr lang="fi-FI" spc="-25" dirty="0">
                <a:cs typeface="Arial"/>
              </a:rPr>
              <a:t>s</a:t>
            </a:r>
            <a:r>
              <a:rPr lang="fi-FI" spc="-20" dirty="0">
                <a:cs typeface="Arial"/>
              </a:rPr>
              <a:t>t</a:t>
            </a:r>
            <a:r>
              <a:rPr lang="fi-FI" dirty="0">
                <a:cs typeface="Arial"/>
              </a:rPr>
              <a:t>a </a:t>
            </a:r>
            <a:r>
              <a:rPr lang="fi-FI" spc="10" dirty="0">
                <a:cs typeface="Arial"/>
              </a:rPr>
              <a:t>j</a:t>
            </a:r>
            <a:r>
              <a:rPr lang="fi-FI" dirty="0">
                <a:cs typeface="Arial"/>
              </a:rPr>
              <a:t>a</a:t>
            </a:r>
            <a:r>
              <a:rPr lang="fi-FI" spc="-40" dirty="0">
                <a:cs typeface="Arial"/>
              </a:rPr>
              <a:t> </a:t>
            </a:r>
            <a:r>
              <a:rPr lang="fi-FI" dirty="0">
                <a:cs typeface="Arial"/>
              </a:rPr>
              <a:t>antaa</a:t>
            </a:r>
            <a:r>
              <a:rPr lang="fi-FI" spc="-90" dirty="0">
                <a:cs typeface="Arial"/>
              </a:rPr>
              <a:t> </a:t>
            </a:r>
            <a:r>
              <a:rPr lang="fi-FI" dirty="0">
                <a:cs typeface="Arial"/>
              </a:rPr>
              <a:t>p</a:t>
            </a:r>
            <a:r>
              <a:rPr lang="fi-FI" spc="-25" dirty="0">
                <a:cs typeface="Arial"/>
              </a:rPr>
              <a:t>yy</a:t>
            </a:r>
            <a:r>
              <a:rPr lang="fi-FI" dirty="0">
                <a:cs typeface="Arial"/>
              </a:rPr>
              <a:t>det</a:t>
            </a:r>
            <a:r>
              <a:rPr lang="fi-FI" spc="5" dirty="0">
                <a:cs typeface="Arial"/>
              </a:rPr>
              <a:t>t</a:t>
            </a:r>
            <a:r>
              <a:rPr lang="fi-FI" dirty="0">
                <a:cs typeface="Arial"/>
              </a:rPr>
              <a:t>äes</a:t>
            </a:r>
            <a:r>
              <a:rPr lang="fi-FI" spc="-25" dirty="0">
                <a:cs typeface="Arial"/>
              </a:rPr>
              <a:t>s</a:t>
            </a:r>
            <a:r>
              <a:rPr lang="fi-FI" dirty="0">
                <a:cs typeface="Arial"/>
              </a:rPr>
              <a:t>ä</a:t>
            </a:r>
            <a:r>
              <a:rPr lang="fi-FI" spc="-85" dirty="0">
                <a:cs typeface="Arial"/>
              </a:rPr>
              <a:t> </a:t>
            </a:r>
            <a:r>
              <a:rPr lang="fi-FI" spc="5" dirty="0">
                <a:cs typeface="Arial"/>
              </a:rPr>
              <a:t>t</a:t>
            </a:r>
            <a:r>
              <a:rPr lang="fi-FI" dirty="0">
                <a:cs typeface="Arial"/>
              </a:rPr>
              <a:t>od</a:t>
            </a:r>
            <a:r>
              <a:rPr lang="fi-FI" spc="-15" dirty="0">
                <a:cs typeface="Arial"/>
              </a:rPr>
              <a:t>i</a:t>
            </a:r>
            <a:r>
              <a:rPr lang="fi-FI" dirty="0">
                <a:cs typeface="Arial"/>
              </a:rPr>
              <a:t>s</a:t>
            </a:r>
            <a:r>
              <a:rPr lang="fi-FI" spc="10" dirty="0">
                <a:cs typeface="Arial"/>
              </a:rPr>
              <a:t>t</a:t>
            </a:r>
            <a:r>
              <a:rPr lang="fi-FI" spc="-25" dirty="0">
                <a:cs typeface="Arial"/>
              </a:rPr>
              <a:t>u</a:t>
            </a:r>
            <a:r>
              <a:rPr lang="fi-FI" dirty="0">
                <a:cs typeface="Arial"/>
              </a:rPr>
              <a:t>k</a:t>
            </a:r>
            <a:r>
              <a:rPr lang="fi-FI" spc="-20" dirty="0">
                <a:cs typeface="Arial"/>
              </a:rPr>
              <a:t>s</a:t>
            </a:r>
            <a:r>
              <a:rPr lang="fi-FI" dirty="0">
                <a:cs typeface="Arial"/>
              </a:rPr>
              <a:t>en </a:t>
            </a:r>
            <a:r>
              <a:rPr lang="fi-FI" spc="5" dirty="0">
                <a:cs typeface="Arial"/>
              </a:rPr>
              <a:t>r</a:t>
            </a:r>
            <a:r>
              <a:rPr lang="fi-FI" dirty="0">
                <a:cs typeface="Arial"/>
              </a:rPr>
              <a:t>e</a:t>
            </a:r>
            <a:r>
              <a:rPr lang="fi-FI" spc="15" dirty="0">
                <a:cs typeface="Arial"/>
              </a:rPr>
              <a:t>k</a:t>
            </a:r>
            <a:r>
              <a:rPr lang="fi-FI" spc="-15" dirty="0">
                <a:cs typeface="Arial"/>
              </a:rPr>
              <a:t>i</a:t>
            </a:r>
            <a:r>
              <a:rPr lang="fi-FI" dirty="0">
                <a:cs typeface="Arial"/>
              </a:rPr>
              <a:t>s</a:t>
            </a:r>
            <a:r>
              <a:rPr lang="fi-FI" spc="-15" dirty="0">
                <a:cs typeface="Arial"/>
              </a:rPr>
              <a:t>t</a:t>
            </a:r>
            <a:r>
              <a:rPr lang="fi-FI" spc="-30" dirty="0">
                <a:cs typeface="Arial"/>
              </a:rPr>
              <a:t>e</a:t>
            </a:r>
            <a:r>
              <a:rPr lang="fi-FI" spc="5" dirty="0">
                <a:cs typeface="Arial"/>
              </a:rPr>
              <a:t>r</a:t>
            </a:r>
            <a:r>
              <a:rPr lang="fi-FI" spc="-15" dirty="0">
                <a:cs typeface="Arial"/>
              </a:rPr>
              <a:t>i</a:t>
            </a:r>
            <a:r>
              <a:rPr lang="fi-FI" spc="-20" dirty="0">
                <a:cs typeface="Arial"/>
              </a:rPr>
              <a:t>t</a:t>
            </a:r>
            <a:r>
              <a:rPr lang="fi-FI" spc="-15" dirty="0">
                <a:cs typeface="Arial"/>
              </a:rPr>
              <a:t>i</a:t>
            </a:r>
            <a:r>
              <a:rPr lang="fi-FI" spc="-30" dirty="0">
                <a:cs typeface="Arial"/>
              </a:rPr>
              <a:t>e</a:t>
            </a:r>
            <a:r>
              <a:rPr lang="fi-FI" dirty="0">
                <a:cs typeface="Arial"/>
              </a:rPr>
              <a:t>d</a:t>
            </a:r>
            <a:r>
              <a:rPr lang="fi-FI" spc="-30" dirty="0">
                <a:cs typeface="Arial"/>
              </a:rPr>
              <a:t>o</a:t>
            </a:r>
            <a:r>
              <a:rPr lang="fi-FI" spc="-15" dirty="0">
                <a:cs typeface="Arial"/>
              </a:rPr>
              <a:t>i</a:t>
            </a:r>
            <a:r>
              <a:rPr lang="fi-FI" dirty="0">
                <a:cs typeface="Arial"/>
              </a:rPr>
              <a:t>s</a:t>
            </a:r>
            <a:r>
              <a:rPr lang="fi-FI" spc="-15" dirty="0">
                <a:cs typeface="Arial"/>
              </a:rPr>
              <a:t>t</a:t>
            </a:r>
            <a:r>
              <a:rPr lang="fi-FI" dirty="0">
                <a:cs typeface="Arial"/>
              </a:rPr>
              <a:t>a. </a:t>
            </a:r>
            <a:endParaRPr lang="fi-FI" dirty="0"/>
          </a:p>
          <a:p>
            <a:r>
              <a:rPr lang="fi-FI" dirty="0"/>
              <a:t>Valtuutetulla toimielimellä tulee olla:</a:t>
            </a:r>
          </a:p>
          <a:p>
            <a:pPr marL="523875" lvl="1" indent="-342900">
              <a:spcBef>
                <a:spcPts val="0"/>
              </a:spcBef>
              <a:buAutoNum type="arabicParenR"/>
            </a:pPr>
            <a:r>
              <a:rPr lang="fi-FI" dirty="0"/>
              <a:t>koulutukseltaan ja kokemukseltaan pätevä henkilökunta siltä suunnittelualalta tai työnjohtotehtävän alalta, jota hakemus koskee; </a:t>
            </a:r>
          </a:p>
          <a:p>
            <a:pPr marL="523875" lvl="1" indent="-342900">
              <a:spcBef>
                <a:spcPts val="0"/>
              </a:spcBef>
              <a:buAutoNum type="arabicParenR"/>
            </a:pPr>
            <a:r>
              <a:rPr lang="fi-FI" dirty="0"/>
              <a:t>tekniset, hallinnolliset ja taloudelliset edellytykset tehtävän hoitamiseen; </a:t>
            </a:r>
          </a:p>
          <a:p>
            <a:pPr marL="523875" lvl="1" indent="-342900">
              <a:spcBef>
                <a:spcPts val="0"/>
              </a:spcBef>
              <a:buAutoNum type="arabicParenR"/>
            </a:pPr>
            <a:r>
              <a:rPr lang="fi-FI" dirty="0"/>
              <a:t>laatujärjestelmä, jolla voidaan varmistaa todistuksen valmistelun ja myöntämisen perusteiden hyvän hallinnon ja hallinnon yleissäännösten mukaisuus.</a:t>
            </a:r>
          </a:p>
          <a:p>
            <a:pPr>
              <a:spcBef>
                <a:spcPts val="0"/>
              </a:spcBef>
            </a:pPr>
            <a:r>
              <a:rPr lang="fi-FI" dirty="0"/>
              <a:t>Valvonta:</a:t>
            </a:r>
          </a:p>
          <a:p>
            <a:pPr lvl="1">
              <a:spcBef>
                <a:spcPts val="0"/>
              </a:spcBef>
            </a:pPr>
            <a:r>
              <a:rPr lang="fi-FI" dirty="0"/>
              <a:t>Valtuutetun toimielimen toimintaa valvoo ympäristöministeriö.</a:t>
            </a:r>
          </a:p>
          <a:p>
            <a:pPr lvl="1">
              <a:spcBef>
                <a:spcPts val="0"/>
              </a:spcBef>
            </a:pPr>
            <a:r>
              <a:rPr lang="fi-FI" dirty="0"/>
              <a:t>Varoitus, toiminnan keskeyttäminen, valtuutuksen peruuttaminen </a:t>
            </a:r>
          </a:p>
          <a:p>
            <a:pPr>
              <a:spcBef>
                <a:spcPts val="0"/>
              </a:spcBef>
            </a:pPr>
            <a:r>
              <a:rPr lang="fi-FI" dirty="0"/>
              <a:t>Valtuutettu toimielin myöntää hakemuksesta todistuksen henkilön pätevyydestä toimia suunnittelijana tai työnjohtajana, todistus on voimassa enintään 7 vuotta.</a:t>
            </a:r>
          </a:p>
          <a:p>
            <a:pPr>
              <a:spcBef>
                <a:spcPts val="0"/>
              </a:spcBef>
            </a:pPr>
            <a:r>
              <a:rPr lang="fi-FI" dirty="0" err="1"/>
              <a:t>YM:llä</a:t>
            </a:r>
            <a:r>
              <a:rPr lang="fi-FI" dirty="0"/>
              <a:t> asetuksenantovaltuus maksuperusteista rekisterin pitämisestä</a:t>
            </a:r>
          </a:p>
          <a:p>
            <a:pPr lvl="1"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endParaRPr lang="fi-FI" dirty="0"/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7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39F072C-1DA6-4EE9-9982-60646CF9D1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381" y="2034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39F072C-1DA6-4EE9-9982-60646CF9D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" y="2034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D6C3C17B-6883-47F8-89D3-BBE5DA4A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22" y="308632"/>
            <a:ext cx="9717633" cy="1104408"/>
          </a:xfrm>
        </p:spPr>
        <p:txBody>
          <a:bodyPr vert="horz"/>
          <a:lstStyle/>
          <a:p>
            <a:r>
              <a:rPr lang="en-US" sz="2000" dirty="0" err="1"/>
              <a:t>Yhteenveto</a:t>
            </a:r>
            <a:r>
              <a:rPr lang="en-US" sz="2000" dirty="0"/>
              <a:t> </a:t>
            </a:r>
            <a:r>
              <a:rPr lang="fi-FI" sz="2000" dirty="0"/>
              <a:t>EU-tason ja kansallisen tason sääntelyn vaikutuksista rakentamiseen, rakennuksiin ja rakennusalan yrityksiin Suomessa</a:t>
            </a:r>
            <a:endParaRPr lang="en-US" sz="20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AC5B590-35F7-436B-87B3-BC9C7000E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9129" y="1125374"/>
            <a:ext cx="11921707" cy="5675221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C7C8B59-990B-77F8-DB18-6B6F58B8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1002B-9E36-49F2-803E-4F1D6FC85B6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3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D4AB7-8CB1-3CF5-09E0-D0A6E793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kaikki valmista 1.1.2025?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7107EA-6B2C-9CBF-3BAE-FC3B35E4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Rakentamislain korjaaminen venyttää  kaikkea asetusvalmistelua</a:t>
            </a:r>
          </a:p>
          <a:p>
            <a:endParaRPr lang="fi-FI" dirty="0"/>
          </a:p>
          <a:p>
            <a:r>
              <a:rPr lang="fi-FI" dirty="0"/>
              <a:t>Rakentaminen kehittyy eteenpäin nopeammin kuin kansallinen lainsäädäntö</a:t>
            </a:r>
          </a:p>
          <a:p>
            <a:r>
              <a:rPr lang="fi-FI" dirty="0"/>
              <a:t>Toivottavasti päästään pikkuhiljaa eroon sanonnasta ”sääntelyn minimi on rakentamisen maksimi”</a:t>
            </a:r>
          </a:p>
          <a:p>
            <a:endParaRPr lang="fi-FI" dirty="0"/>
          </a:p>
          <a:p>
            <a:r>
              <a:rPr lang="fi-FI" dirty="0"/>
              <a:t>2020-luvulla erityisesti vähähiilisyyteen, kiertotalouteen ja digitalisaatioon liittyvät vaatimukset tulevat etenemään paljon, eikä vauhti hiljene jatkossakaan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FF7CD7-726F-D561-EF81-51B60C77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4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68267B-9F16-EB19-AC71-6646A228B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Kiitoksia!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E4D99E-3085-9219-1BDB-F238B6D6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431B942-425D-7CE1-C298-5CFCCBD4D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jani.kemppainen@rt.fi</a:t>
            </a:r>
          </a:p>
        </p:txBody>
      </p:sp>
    </p:spTree>
    <p:extLst>
      <p:ext uri="{BB962C8B-B14F-4D97-AF65-F5344CB8AC3E}">
        <p14:creationId xmlns:p14="http://schemas.microsoft.com/office/powerpoint/2010/main" val="139001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E10214-A1A5-DBD4-EACA-C348F44A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7C4B8CC7-71B7-08C7-F7B9-C1DFDD29594E}"/>
              </a:ext>
            </a:extLst>
          </p:cNvPr>
          <p:cNvSpPr txBox="1">
            <a:spLocks/>
          </p:cNvSpPr>
          <p:nvPr/>
        </p:nvSpPr>
        <p:spPr>
          <a:xfrm>
            <a:off x="334479" y="365130"/>
            <a:ext cx="9843782" cy="1335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  <a:t>Jani Kemppainen</a:t>
            </a:r>
            <a:endParaRPr kumimoji="0" lang="fi-FI" sz="3000" b="0" i="0" u="none" strike="noStrike" kern="1200" cap="none" spc="0" normalizeH="0" baseline="0" noProof="0" dirty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j-ea"/>
              <a:cs typeface="+mj-cs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BF329CD-5EC7-84FF-B82E-70BC154E3DF9}"/>
              </a:ext>
            </a:extLst>
          </p:cNvPr>
          <p:cNvSpPr txBox="1">
            <a:spLocks/>
          </p:cNvSpPr>
          <p:nvPr/>
        </p:nvSpPr>
        <p:spPr>
          <a:xfrm>
            <a:off x="335982" y="1390918"/>
            <a:ext cx="5879855" cy="477422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69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5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13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3250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Asiamies, DI</a:t>
            </a:r>
          </a:p>
          <a:p>
            <a:pPr marL="628650" marR="0" lvl="1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Rakentamisen kehitys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Rakentamisen laatu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Työmaiden tuotanto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Yhteistoiminta rakennushankkeessa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Sisäilma-asiat ja kosteudenhallinta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Digitalisaatio, tietomallistandardointi CEN/TC 442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Vähähiilisyys </a:t>
            </a:r>
          </a:p>
          <a:p>
            <a:pPr marL="628650" marR="0" lvl="1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Määräykset ja ohjeet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Lainsäädäntö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Alan ohjeistukset, RYL, RIL-oppaat, RT-kortit</a:t>
            </a:r>
          </a:p>
          <a:p>
            <a:pPr marL="990600" marR="0" lvl="2" indent="-2762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Rakennusvalvontojen linjaukset</a:t>
            </a:r>
          </a:p>
        </p:txBody>
      </p:sp>
      <p:pic>
        <p:nvPicPr>
          <p:cNvPr id="12" name="Kuva 11" descr="Kuva, joka sisältää kohteen henkilö, mies, vaatetus, seisominen&#10;&#10;Kuvaus luotu automaattisesti">
            <a:extLst>
              <a:ext uri="{FF2B5EF4-FFF2-40B4-BE49-F238E27FC236}">
                <a16:creationId xmlns:a16="http://schemas.microsoft.com/office/drawing/2014/main" id="{95DF8761-7137-5FDF-09BD-17615212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41" y="895"/>
            <a:ext cx="299159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3649E0-8D56-FCEE-F774-922569E7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MRL-uudistus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80489A-4B8D-6FC6-E159-A0E60479C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41438"/>
            <a:ext cx="10008493" cy="4751387"/>
          </a:xfrm>
        </p:spPr>
        <p:txBody>
          <a:bodyPr/>
          <a:lstStyle/>
          <a:p>
            <a:r>
              <a:rPr lang="fi-FI" dirty="0"/>
              <a:t>Tavoitteena saattaa 20 vuotta vanha laki ajan tasalle</a:t>
            </a:r>
          </a:p>
          <a:p>
            <a:r>
              <a:rPr lang="fi-FI" dirty="0"/>
              <a:t>Käynnistyi virallisesti huhtikuussa 2018, kahden hallituskauden aikana valmiiksi</a:t>
            </a:r>
          </a:p>
          <a:p>
            <a:r>
              <a:rPr lang="fi-FI" dirty="0"/>
              <a:t>Parlamentaarinen seurantaryhmä vaalien ylittämiseksi hallitusti</a:t>
            </a:r>
          </a:p>
          <a:p>
            <a:r>
              <a:rPr lang="fi-FI" dirty="0"/>
              <a:t>Työryhmä, jossa kuusi eri jaostoa</a:t>
            </a:r>
          </a:p>
          <a:p>
            <a:r>
              <a:rPr lang="fi-FI" dirty="0"/>
              <a:t>Sidosryhmäfoorumi alan toimijoiden sitouttamiseksi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53CA65-5095-CCEE-2565-F4D883D6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737377-BE7D-1483-6EB5-72775D60E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142718"/>
            <a:ext cx="7767784" cy="33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D83124-6CCE-C535-C54B-C9E0FE1C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Kaavoitus- ja rakentamislaista Rakentamislakiin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5ECBE-9D70-C265-E9D4-F6D73C76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980728"/>
            <a:ext cx="10008493" cy="5112097"/>
          </a:xfrm>
        </p:spPr>
        <p:txBody>
          <a:bodyPr/>
          <a:lstStyle/>
          <a:p>
            <a:r>
              <a:rPr lang="fi-FI" dirty="0"/>
              <a:t>KRL lausuntokierros syksyllä 2021</a:t>
            </a:r>
          </a:p>
          <a:p>
            <a:pPr lvl="1"/>
            <a:r>
              <a:rPr lang="fi-FI" dirty="0"/>
              <a:t>10 viikkoa aikaa</a:t>
            </a:r>
          </a:p>
          <a:p>
            <a:pPr lvl="1"/>
            <a:r>
              <a:rPr lang="fi-FI" dirty="0"/>
              <a:t>Lähes 800 sivua tekstiä</a:t>
            </a:r>
          </a:p>
          <a:p>
            <a:pPr lvl="1"/>
            <a:r>
              <a:rPr lang="fi-FI" dirty="0"/>
              <a:t>Lähes 400 pykälää</a:t>
            </a:r>
          </a:p>
          <a:p>
            <a:pPr lvl="1"/>
            <a:r>
              <a:rPr lang="fi-FI" dirty="0"/>
              <a:t>Muutoksia 18 muuhun lakiin</a:t>
            </a:r>
          </a:p>
          <a:p>
            <a:r>
              <a:rPr lang="fi-FI" dirty="0"/>
              <a:t>Lausuntoja annettiin 549 kappaletta</a:t>
            </a:r>
          </a:p>
          <a:p>
            <a:pPr lvl="1"/>
            <a:r>
              <a:rPr lang="fi-FI" dirty="0"/>
              <a:t>Lainuudistuksen tavoitteita pidettiin hyvinä, mutta lakiluonnos ei monien mielestä ole niiden mukainen</a:t>
            </a:r>
          </a:p>
          <a:p>
            <a:pPr lvl="1"/>
            <a:r>
              <a:rPr lang="fi-FI" dirty="0"/>
              <a:t>VM: Vaikutusarvioita (mm. valtiontalous) ei oltu tehty riittävästi</a:t>
            </a:r>
          </a:p>
          <a:p>
            <a:pPr lvl="1"/>
            <a:r>
              <a:rPr lang="fi-FI" dirty="0"/>
              <a:t>Eduskunnan oikeusasiamies: Lakiuudistukseen osallistuneiden lukuisten asiantuntijoiden antama panos ei näytä tulleen dokumentoiduksi työryhmätyötä koskevan raportin tai edes muistioiden muodossa </a:t>
            </a:r>
          </a:p>
          <a:p>
            <a:pPr lvl="1"/>
            <a:r>
              <a:rPr lang="fi-FI" dirty="0"/>
              <a:t>Kritiikki ja lausuntojen erimielisyys osui erityisesti kaavoitukseen ja maankäyttöön, joten maaliskuussa 2022 YM ilmoitti vievänsä eteenpäin ainoastaan rakentamista ja digitalisaatiota koskevat uudistukset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569560-9679-201B-48CE-B58BE33E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7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81652-1889-5C2E-1FC5-02BF922E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Rakentamislaki hyväksyttiin viime tipassa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E72F17-4B8B-8DDA-9572-4A71CA41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41438"/>
            <a:ext cx="10008493" cy="4751387"/>
          </a:xfrm>
        </p:spPr>
        <p:txBody>
          <a:bodyPr/>
          <a:lstStyle/>
          <a:p>
            <a:r>
              <a:rPr lang="fi-FI" dirty="0" err="1"/>
              <a:t>KRL:sta</a:t>
            </a:r>
            <a:r>
              <a:rPr lang="fi-FI" dirty="0"/>
              <a:t> lohkaistua Rakentamislakia ei laitettu enää uudelle lausuntokierrokselle, vaikka lähes kaikki KIRA-alan toimijat sitä vaativat</a:t>
            </a:r>
          </a:p>
          <a:p>
            <a:pPr lvl="1"/>
            <a:r>
              <a:rPr lang="fi-FI" dirty="0"/>
              <a:t>Myös lainsäädännön arviointineuvosto totesi kesäkuussa -22, että uusi lausuntokierros olisi pitänyt järjestää</a:t>
            </a:r>
          </a:p>
          <a:p>
            <a:pPr lvl="1"/>
            <a:r>
              <a:rPr lang="fi-FI" dirty="0"/>
              <a:t>YM totesi, että jos lausuntokierros olisi järjestetty, ei laki olisi ehtinyt läpi eduskunnasta ennen eduskuntavaaleja</a:t>
            </a:r>
          </a:p>
          <a:p>
            <a:r>
              <a:rPr lang="fi-FI" dirty="0"/>
              <a:t>Rakentamislaki ja siihen liittyvät liitelait hyväksyttiin 1.3.2023  (HE139/2022) </a:t>
            </a:r>
          </a:p>
          <a:p>
            <a:pPr lvl="1"/>
            <a:r>
              <a:rPr lang="fi-FI" dirty="0"/>
              <a:t>Lakipaketti korvaa maankäyttö- ja rakentamislain rakentamisen osion.</a:t>
            </a:r>
          </a:p>
          <a:p>
            <a:pPr lvl="1"/>
            <a:r>
              <a:rPr lang="fi-FI" dirty="0"/>
              <a:t>Samalla nykyisen MRL:n maankäyttöä koskevan osion nimeksi tulee alueidenkäyttölaki. </a:t>
            </a:r>
          </a:p>
          <a:p>
            <a:pPr lvl="1"/>
            <a:r>
              <a:rPr lang="fi-FI" dirty="0"/>
              <a:t>Täysistunnon äänestyksen tulos: jaa 102, ei 76; poissa 21 </a:t>
            </a:r>
          </a:p>
          <a:p>
            <a:pPr lvl="1"/>
            <a:r>
              <a:rPr lang="fi-FI" dirty="0"/>
              <a:t>Presidentin vahvistus toukokuussa</a:t>
            </a:r>
          </a:p>
          <a:p>
            <a:pPr lvl="1"/>
            <a:r>
              <a:rPr lang="fi-FI" dirty="0"/>
              <a:t>Lait voimaan 1.1.2025.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3E41AB-EF83-C627-0375-AF55FEB8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07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E27BC-0CF1-103C-1263-935AFC2B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Eduskunnan ympäristövaliokunnan lausuma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E98134-D072-15C0-8F36-C5ACE3E88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”Vaikka esitykseen sisältyviä kysymyksiä oli pitkään valmisteltu monijäsenisessä toimielimessä ja monipuolisesti sidosryhmiä </a:t>
            </a:r>
            <a:r>
              <a:rPr lang="fi-FI" sz="2000" dirty="0" err="1"/>
              <a:t>osallistaen</a:t>
            </a:r>
            <a:r>
              <a:rPr lang="fi-FI" sz="2000" dirty="0"/>
              <a:t>, </a:t>
            </a:r>
            <a:r>
              <a:rPr lang="fi-FI" sz="2000" b="1" dirty="0"/>
              <a:t>esityksestä ei järjestetty varsinaista lausuntokierrosta sen jälkeen, kun säännökset oli jaettu kahteen lakiehdotukseen. Menettelyä on kritisoitu valiokunnan saamissa lausunnoissa, ja valiokunta pitää tätä kritiikkiä perusteltuna</a:t>
            </a:r>
            <a:r>
              <a:rPr lang="fi-FI" sz="2000" dirty="0"/>
              <a:t>. Lisäksi valiokunnan käsityksen mukaan kaavoitusta koskevat säännökset olisi tullut uudistaa ensin, sillä rakentaminen perustuu kaavoitukseen.”</a:t>
            </a:r>
          </a:p>
          <a:p>
            <a:r>
              <a:rPr lang="fi-FI" sz="2000" dirty="0"/>
              <a:t>Valiokunta katsoo, että </a:t>
            </a:r>
            <a:r>
              <a:rPr lang="fi-FI" sz="2000" b="1" dirty="0"/>
              <a:t>ympäristöministeriön tulee kiinnittää huomiota lainvalmistelun laatuun ja lainvalmisteluprosessia koskevan ohjeistuksen noudattamiseen</a:t>
            </a:r>
            <a:r>
              <a:rPr lang="fi-FI" sz="2000" dirty="0"/>
              <a:t>. </a:t>
            </a:r>
          </a:p>
          <a:p>
            <a:r>
              <a:rPr lang="fi-FI" sz="2000" dirty="0"/>
              <a:t>Valiokunta pitää välttämättömänä, että alueidenkäyttöä koskevien säännösten uudistus ja </a:t>
            </a:r>
            <a:r>
              <a:rPr lang="fi-FI" sz="2000" b="1" dirty="0"/>
              <a:t>rakentamislain nojalla annettavat asetukset valmistellaan huolellisesti ja </a:t>
            </a:r>
            <a:r>
              <a:rPr lang="fi-FI" sz="2000" b="1" dirty="0" err="1"/>
              <a:t>osallistamalla</a:t>
            </a:r>
            <a:r>
              <a:rPr lang="fi-FI" sz="2000" b="1" dirty="0"/>
              <a:t> sidosryhmät aidosti valmistelutyöhön</a:t>
            </a:r>
            <a:r>
              <a:rPr lang="fi-FI" sz="2000" dirty="0"/>
              <a:t>. ”</a:t>
            </a:r>
          </a:p>
          <a:p>
            <a:endParaRPr lang="fi-FI" sz="20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1A6C5C-00DB-30D1-3885-C4304E64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4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54513D-E854-D8E0-0936-AF1F16DE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Rakentamislaki astuu voimaan 1.1.2025, vai astuuko?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28A79D-8ED2-294E-FC89-730993FA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Orpon</a:t>
            </a:r>
            <a:r>
              <a:rPr lang="fi-FI" dirty="0"/>
              <a:t> hallitusohjelma: Hallitus korjaa säädettyä rakentamislakia niin, että hallinnollinen taakka kevenee, byrokratia vähenee, valitusoikeus selkeytyy sekä päävastuullisen toteuttajan vastuu täsmentyy. Määritellään lakiin rakennuslupien käsittelyaikatakuu.</a:t>
            </a:r>
          </a:p>
          <a:p>
            <a:endParaRPr lang="fi-FI" dirty="0"/>
          </a:p>
          <a:p>
            <a:r>
              <a:rPr lang="fi-FI" dirty="0"/>
              <a:t>Lain korjausaikataulua ei tiedetä</a:t>
            </a:r>
          </a:p>
          <a:p>
            <a:r>
              <a:rPr lang="fi-FI" dirty="0"/>
              <a:t>KIRA-alan toimijat ovat lähettäneet ministeriöön omia ehdotuksiaan korjausten kohteiksi</a:t>
            </a:r>
          </a:p>
          <a:p>
            <a:endParaRPr lang="fi-FI" dirty="0"/>
          </a:p>
          <a:p>
            <a:r>
              <a:rPr lang="fi-FI" dirty="0"/>
              <a:t>Lain voimaanastuminen riippuu siitä, kuinka paljon ja nopeasti lakia uudistetaan</a:t>
            </a:r>
          </a:p>
          <a:p>
            <a:r>
              <a:rPr lang="fi-FI" dirty="0"/>
              <a:t>Asetusten valmistelu on nyt ainakin osin keskeytynyt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566BB3-72BD-04E4-BD8A-88C84B4C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3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C0F22A-72A2-5A72-118A-079AF6A3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8641"/>
            <a:ext cx="10008494" cy="1152798"/>
          </a:xfrm>
        </p:spPr>
        <p:txBody>
          <a:bodyPr/>
          <a:lstStyle/>
          <a:p>
            <a:r>
              <a:rPr lang="fi-FI" dirty="0"/>
              <a:t>Asetusvalmistelu on alkanut, tekemistä riittää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6819CD-227E-117F-2BB1-4DDEB4D3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836712"/>
            <a:ext cx="10008493" cy="5256113"/>
          </a:xfrm>
        </p:spPr>
        <p:txBody>
          <a:bodyPr/>
          <a:lstStyle/>
          <a:p>
            <a:r>
              <a:rPr lang="fi-FI" dirty="0"/>
              <a:t>Tällä hetkellä meneillään useiden asetusten valmistelu</a:t>
            </a:r>
          </a:p>
          <a:p>
            <a:pPr lvl="1"/>
            <a:r>
              <a:rPr lang="fi-FI" dirty="0" err="1"/>
              <a:t>YmA</a:t>
            </a:r>
            <a:r>
              <a:rPr lang="fi-FI" dirty="0"/>
              <a:t> purkumateriaali- ja rakennusjäteselvityksestä (</a:t>
            </a:r>
            <a:r>
              <a:rPr lang="fi-FI" dirty="0" err="1"/>
              <a:t>RakL</a:t>
            </a:r>
            <a:r>
              <a:rPr lang="fi-FI" dirty="0"/>
              <a:t> 16§)</a:t>
            </a:r>
          </a:p>
          <a:p>
            <a:pPr lvl="1"/>
            <a:r>
              <a:rPr lang="fi-FI" dirty="0" err="1">
                <a:solidFill>
                  <a:srgbClr val="FF0000"/>
                </a:solidFill>
              </a:rPr>
              <a:t>YmA</a:t>
            </a:r>
            <a:r>
              <a:rPr lang="fi-FI" dirty="0">
                <a:solidFill>
                  <a:srgbClr val="FF0000"/>
                </a:solidFill>
              </a:rPr>
              <a:t> rakennuksen ilmastoselvityksestä ja materiaaliselosteesta (</a:t>
            </a:r>
            <a:r>
              <a:rPr lang="fi-FI" dirty="0" err="1">
                <a:solidFill>
                  <a:srgbClr val="FF0000"/>
                </a:solidFill>
              </a:rPr>
              <a:t>RakL</a:t>
            </a:r>
            <a:r>
              <a:rPr lang="fi-FI" dirty="0">
                <a:solidFill>
                  <a:srgbClr val="FF0000"/>
                </a:solidFill>
              </a:rPr>
              <a:t> 38§, 39§)</a:t>
            </a:r>
          </a:p>
          <a:p>
            <a:pPr lvl="1"/>
            <a:r>
              <a:rPr lang="fi-FI" dirty="0" err="1"/>
              <a:t>YmA</a:t>
            </a:r>
            <a:r>
              <a:rPr lang="fi-FI" dirty="0"/>
              <a:t> rakennuksen tietomallista (</a:t>
            </a:r>
            <a:r>
              <a:rPr lang="fi-FI" dirty="0" err="1"/>
              <a:t>RakL</a:t>
            </a:r>
            <a:r>
              <a:rPr lang="fi-FI" dirty="0"/>
              <a:t> 60§, 61§, 68§, 69§, 71§, 73§)</a:t>
            </a:r>
          </a:p>
          <a:p>
            <a:pPr lvl="1"/>
            <a:r>
              <a:rPr lang="fi-FI" dirty="0" err="1"/>
              <a:t>YmA</a:t>
            </a:r>
            <a:r>
              <a:rPr lang="fi-FI" dirty="0"/>
              <a:t> asuin-, majoitus- ja työtiloista (</a:t>
            </a:r>
            <a:r>
              <a:rPr lang="fi-FI" dirty="0" err="1"/>
              <a:t>RakL</a:t>
            </a:r>
            <a:r>
              <a:rPr lang="fi-FI" dirty="0"/>
              <a:t> 40§)</a:t>
            </a:r>
          </a:p>
          <a:p>
            <a:r>
              <a:rPr lang="fi-FI" dirty="0"/>
              <a:t>Lisäksi tarvitaan ainakin</a:t>
            </a:r>
          </a:p>
          <a:p>
            <a:pPr lvl="1"/>
            <a:r>
              <a:rPr lang="fi-FI" dirty="0" err="1"/>
              <a:t>RakL</a:t>
            </a:r>
            <a:r>
              <a:rPr lang="fi-FI" dirty="0"/>
              <a:t> 15§ </a:t>
            </a:r>
            <a:r>
              <a:rPr lang="fi-FI" dirty="0" err="1"/>
              <a:t>YmA</a:t>
            </a:r>
            <a:r>
              <a:rPr lang="fi-FI" dirty="0"/>
              <a:t> kansallisesta päästötietokannasta</a:t>
            </a:r>
          </a:p>
          <a:p>
            <a:pPr lvl="1"/>
            <a:r>
              <a:rPr lang="fi-FI" dirty="0" err="1"/>
              <a:t>RakL</a:t>
            </a:r>
            <a:r>
              <a:rPr lang="fi-FI" dirty="0"/>
              <a:t> 38§ </a:t>
            </a:r>
            <a:r>
              <a:rPr lang="fi-FI" dirty="0" err="1"/>
              <a:t>VnA</a:t>
            </a:r>
            <a:r>
              <a:rPr lang="fi-FI" dirty="0"/>
              <a:t> Uuden rakennuksen hiilijalanjäljen raja-arvoista</a:t>
            </a:r>
          </a:p>
          <a:p>
            <a:pPr lvl="1"/>
            <a:r>
              <a:rPr lang="fi-FI" dirty="0" err="1"/>
              <a:t>RakL</a:t>
            </a:r>
            <a:r>
              <a:rPr lang="fi-FI" dirty="0"/>
              <a:t> 101§ </a:t>
            </a:r>
            <a:r>
              <a:rPr lang="fi-FI" dirty="0" err="1"/>
              <a:t>VnA</a:t>
            </a:r>
            <a:r>
              <a:rPr lang="fi-FI" dirty="0"/>
              <a:t> Rakentamishankkeen vaativuudesta</a:t>
            </a:r>
          </a:p>
          <a:p>
            <a:pPr lvl="1"/>
            <a:r>
              <a:rPr lang="fi-FI" dirty="0" err="1"/>
              <a:t>RakL</a:t>
            </a:r>
            <a:r>
              <a:rPr lang="fi-FI" dirty="0"/>
              <a:t> 103§ </a:t>
            </a:r>
            <a:r>
              <a:rPr lang="fi-FI" dirty="0" err="1"/>
              <a:t>VnA</a:t>
            </a:r>
            <a:r>
              <a:rPr lang="fi-FI" dirty="0"/>
              <a:t> Rakennustarkastajan kelpoisuusvaatimuksista ja kelpoisuuden ylläpidosta (tällä hetkellä MRA 4§)</a:t>
            </a:r>
          </a:p>
          <a:p>
            <a:pPr lvl="1"/>
            <a:r>
              <a:rPr lang="fi-FI" dirty="0" err="1"/>
              <a:t>RakL</a:t>
            </a:r>
            <a:r>
              <a:rPr lang="fi-FI" dirty="0"/>
              <a:t> 111§ </a:t>
            </a:r>
            <a:r>
              <a:rPr lang="fi-FI" dirty="0" err="1"/>
              <a:t>YmA</a:t>
            </a:r>
            <a:r>
              <a:rPr lang="fi-FI" dirty="0"/>
              <a:t> Laadunvarmistusselvityksestä (valtuus </a:t>
            </a:r>
            <a:r>
              <a:rPr lang="fi-FI" dirty="0" err="1"/>
              <a:t>MRL:ssä</a:t>
            </a:r>
            <a:r>
              <a:rPr lang="fi-FI" dirty="0"/>
              <a:t>, ei laadittu)</a:t>
            </a:r>
          </a:p>
          <a:p>
            <a:pPr lvl="1"/>
            <a:r>
              <a:rPr lang="fi-FI" dirty="0" err="1"/>
              <a:t>Pätev</a:t>
            </a:r>
            <a:r>
              <a:rPr lang="fi-FI" dirty="0"/>
              <a:t> 12§ </a:t>
            </a:r>
            <a:r>
              <a:rPr lang="fi-FI" dirty="0" err="1"/>
              <a:t>YmA</a:t>
            </a:r>
            <a:r>
              <a:rPr lang="fi-FI" dirty="0"/>
              <a:t> Pätevyysmaksujen perusteista</a:t>
            </a:r>
          </a:p>
          <a:p>
            <a:r>
              <a:rPr lang="fi-FI" dirty="0"/>
              <a:t>Iso osa  MRL:n nojalla annetuista asetuksista siirretään Rakentamislain nojalla annetuiksi sellaisinaan, mutta ainakin seuraavat päivitettävä</a:t>
            </a:r>
          </a:p>
          <a:p>
            <a:pPr lvl="1"/>
            <a:r>
              <a:rPr lang="fi-FI" dirty="0" err="1"/>
              <a:t>RakL</a:t>
            </a:r>
            <a:r>
              <a:rPr lang="fi-FI" dirty="0"/>
              <a:t> 82§ </a:t>
            </a:r>
            <a:r>
              <a:rPr lang="fi-FI" dirty="0" err="1"/>
              <a:t>VnA</a:t>
            </a:r>
            <a:r>
              <a:rPr lang="fi-FI" dirty="0"/>
              <a:t> suunnittelutehtävien vaativuusluokan määräytymisestä</a:t>
            </a:r>
          </a:p>
          <a:p>
            <a:pPr lvl="1"/>
            <a:r>
              <a:rPr lang="fi-FI" dirty="0" err="1"/>
              <a:t>RakL</a:t>
            </a:r>
            <a:r>
              <a:rPr lang="fi-FI" dirty="0"/>
              <a:t> 86§ </a:t>
            </a:r>
            <a:r>
              <a:rPr lang="fi-FI" dirty="0" err="1"/>
              <a:t>VnA</a:t>
            </a:r>
            <a:r>
              <a:rPr lang="fi-FI" dirty="0"/>
              <a:t> työnjohtotehtävien vaativuusluokan määräytymisestä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7FAE16-7299-D255-B4AC-73ADAFD4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3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B29DC2-2B24-C56A-74D5-A6B0E168B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Pätevyydet ja kelpoisuuden osoittaminen jatkossa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959031-88BC-FA01-7AF7-79928C5FC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EF5DF2-3B43-D788-77BB-B42A7AB3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56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ppt/theme/theme2.xml><?xml version="1.0" encoding="utf-8"?>
<a:theme xmlns:a="http://schemas.openxmlformats.org/drawingml/2006/main" name="1_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6B2B865F30AE4588B2F3E7BABEFCCE" ma:contentTypeVersion="17" ma:contentTypeDescription="Luo uusi asiakirja." ma:contentTypeScope="" ma:versionID="c2b61db5fb4e0d62315050850a33b70e">
  <xsd:schema xmlns:xsd="http://www.w3.org/2001/XMLSchema" xmlns:xs="http://www.w3.org/2001/XMLSchema" xmlns:p="http://schemas.microsoft.com/office/2006/metadata/properties" xmlns:ns2="c1de6643-f6a4-45ec-aa38-4d7143a523ef" xmlns:ns3="ffbdf9bf-e3e0-4aa8-86ae-96ed03841bfd" targetNamespace="http://schemas.microsoft.com/office/2006/metadata/properties" ma:root="true" ma:fieldsID="fbbafbfb5f12367019de756079d90b98" ns2:_="" ns3:_="">
    <xsd:import namespace="c1de6643-f6a4-45ec-aa38-4d7143a523ef"/>
    <xsd:import namespace="ffbdf9bf-e3e0-4aa8-86ae-96ed03841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e6643-f6a4-45ec-aa38-4d7143a52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0993a77c-346a-4936-94a6-9d75931ce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df9bf-e3e0-4aa8-86ae-96ed03841b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3393fd4-35d7-41cc-b5b9-c9004ddbe632}" ma:internalName="TaxCatchAll" ma:showField="CatchAllData" ma:web="ffbdf9bf-e3e0-4aa8-86ae-96ed03841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EB0F71-E94F-47F3-BC60-1DB43DA0EE0D}"/>
</file>

<file path=customXml/itemProps2.xml><?xml version="1.0" encoding="utf-8"?>
<ds:datastoreItem xmlns:ds="http://schemas.openxmlformats.org/officeDocument/2006/customXml" ds:itemID="{3C73985C-B032-4673-AF4B-DA40778F20F2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936</Words>
  <Application>Microsoft Office PowerPoint</Application>
  <PresentationFormat>Laajakuva</PresentationFormat>
  <Paragraphs>120</Paragraphs>
  <Slides>14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 Next LT Pro Demi</vt:lpstr>
      <vt:lpstr>RT rakennusteollisuus</vt:lpstr>
      <vt:lpstr>1_RT rakennusteollisuus</vt:lpstr>
      <vt:lpstr>think-cell Slide</vt:lpstr>
      <vt:lpstr>Uusi Rakentamislaki ja pätevyydet</vt:lpstr>
      <vt:lpstr>PowerPoint-esitys</vt:lpstr>
      <vt:lpstr>MRL-uudistus</vt:lpstr>
      <vt:lpstr>Kaavoitus- ja rakentamislaista Rakentamislakiin</vt:lpstr>
      <vt:lpstr>Rakentamislaki hyväksyttiin viime tipassa</vt:lpstr>
      <vt:lpstr>Eduskunnan ympäristövaliokunnan lausuma</vt:lpstr>
      <vt:lpstr>Rakentamislaki astuu voimaan 1.1.2025, vai astuuko?</vt:lpstr>
      <vt:lpstr>Asetusvalmistelu on alkanut, tekemistä riittää</vt:lpstr>
      <vt:lpstr>Pätevyydet ja kelpoisuuden osoittaminen jatkossa</vt:lpstr>
      <vt:lpstr>Suunnittelijan kelpoisuus 83§ Vastaavan työnjohtajan ja erityisalan työnjohtajan kelpoisuus 87§ </vt:lpstr>
      <vt:lpstr>Laki rakentamisen suunnittelu- ja työnjohtotehtävissä toimivien pätevyyden osoittamisesta (812/2023)</vt:lpstr>
      <vt:lpstr>Yhteenveto EU-tason ja kansallisen tason sääntelyn vaikutuksista rakentamiseen, rakennuksiin ja rakennusalan yrityksiin Suomessa</vt:lpstr>
      <vt:lpstr>Onko kaikki valmista 1.1.2025?</vt:lpstr>
      <vt:lpstr>Kiitoksia!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Rakentamislaki ja pätevyydet</dc:title>
  <dc:creator>Kemppainen Jani</dc:creator>
  <cp:lastModifiedBy>Kemppainen Jani</cp:lastModifiedBy>
  <cp:revision>1</cp:revision>
  <dcterms:created xsi:type="dcterms:W3CDTF">2023-10-27T07:22:07Z</dcterms:created>
  <dcterms:modified xsi:type="dcterms:W3CDTF">2023-10-27T08:03:45Z</dcterms:modified>
</cp:coreProperties>
</file>